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p:sldMasterIdLst>
    <p:sldMasterId id="2147483660" r:id="rId1"/>
  </p:sldMasterIdLst>
  <p:notesMasterIdLst>
    <p:notesMasterId r:id="rId21"/>
  </p:notesMasterIdLst>
  <p:handoutMasterIdLst>
    <p:handoutMasterId r:id="rId22"/>
  </p:handoutMasterIdLst>
  <p:sldIdLst>
    <p:sldId id="256" r:id="rId2"/>
    <p:sldId id="272" r:id="rId3"/>
    <p:sldId id="273" r:id="rId4"/>
    <p:sldId id="274" r:id="rId5"/>
    <p:sldId id="275" r:id="rId6"/>
    <p:sldId id="276" r:id="rId7"/>
    <p:sldId id="258" r:id="rId8"/>
    <p:sldId id="260" r:id="rId9"/>
    <p:sldId id="262" r:id="rId10"/>
    <p:sldId id="263" r:id="rId11"/>
    <p:sldId id="264" r:id="rId12"/>
    <p:sldId id="266" r:id="rId13"/>
    <p:sldId id="268" r:id="rId14"/>
    <p:sldId id="269" r:id="rId15"/>
    <p:sldId id="270" r:id="rId16"/>
    <p:sldId id="271" r:id="rId17"/>
    <p:sldId id="277" r:id="rId18"/>
    <p:sldId id="278" r:id="rId19"/>
    <p:sldId id="279"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9" d="100"/>
          <a:sy n="119" d="100"/>
        </p:scale>
        <p:origin x="-83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2E067F-F8E3-574B-92C3-EBA1A1C864FF}" type="datetimeFigureOut">
              <a:rPr lang="en-US" smtClean="0"/>
              <a:t>4/7/15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36D1A64-E935-D247-8C35-EDDB5AE31C14}" type="slidenum">
              <a:rPr lang="en-US" smtClean="0"/>
              <a:t>‹#›</a:t>
            </a:fld>
            <a:endParaRPr lang="en-US"/>
          </a:p>
        </p:txBody>
      </p:sp>
    </p:spTree>
    <p:extLst>
      <p:ext uri="{BB962C8B-B14F-4D97-AF65-F5344CB8AC3E}">
        <p14:creationId xmlns:p14="http://schemas.microsoft.com/office/powerpoint/2010/main" val="13221354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C3D4B0-012A-8F46-B1AD-5DF60A353CAA}" type="datetimeFigureOut">
              <a:rPr lang="en-US" smtClean="0"/>
              <a:t>4/7/15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E543B4-4336-8243-BBB9-C0C9F0256B7F}" type="slidenum">
              <a:rPr lang="en-US" smtClean="0"/>
              <a:t>‹#›</a:t>
            </a:fld>
            <a:endParaRPr lang="en-US"/>
          </a:p>
        </p:txBody>
      </p:sp>
    </p:spTree>
    <p:extLst>
      <p:ext uri="{BB962C8B-B14F-4D97-AF65-F5344CB8AC3E}">
        <p14:creationId xmlns:p14="http://schemas.microsoft.com/office/powerpoint/2010/main" val="335239068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E543B4-4336-8243-BBB9-C0C9F0256B7F}" type="slidenum">
              <a:rPr lang="en-US" smtClean="0"/>
              <a:t>3</a:t>
            </a:fld>
            <a:endParaRPr lang="en-US"/>
          </a:p>
        </p:txBody>
      </p:sp>
    </p:spTree>
    <p:extLst>
      <p:ext uri="{BB962C8B-B14F-4D97-AF65-F5344CB8AC3E}">
        <p14:creationId xmlns:p14="http://schemas.microsoft.com/office/powerpoint/2010/main" val="2027190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E543B4-4336-8243-BBB9-C0C9F0256B7F}" type="slidenum">
              <a:rPr lang="en-US" smtClean="0"/>
              <a:t>20</a:t>
            </a:fld>
            <a:endParaRPr lang="en-US"/>
          </a:p>
        </p:txBody>
      </p:sp>
    </p:spTree>
    <p:extLst>
      <p:ext uri="{BB962C8B-B14F-4D97-AF65-F5344CB8AC3E}">
        <p14:creationId xmlns:p14="http://schemas.microsoft.com/office/powerpoint/2010/main" val="2027190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E543B4-4336-8243-BBB9-C0C9F0256B7F}" type="slidenum">
              <a:rPr lang="en-US" smtClean="0"/>
              <a:t>4</a:t>
            </a:fld>
            <a:endParaRPr lang="en-US"/>
          </a:p>
        </p:txBody>
      </p:sp>
    </p:spTree>
    <p:extLst>
      <p:ext uri="{BB962C8B-B14F-4D97-AF65-F5344CB8AC3E}">
        <p14:creationId xmlns:p14="http://schemas.microsoft.com/office/powerpoint/2010/main" val="2027190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E543B4-4336-8243-BBB9-C0C9F0256B7F}" type="slidenum">
              <a:rPr lang="en-US" smtClean="0"/>
              <a:t>5</a:t>
            </a:fld>
            <a:endParaRPr lang="en-US"/>
          </a:p>
        </p:txBody>
      </p:sp>
    </p:spTree>
    <p:extLst>
      <p:ext uri="{BB962C8B-B14F-4D97-AF65-F5344CB8AC3E}">
        <p14:creationId xmlns:p14="http://schemas.microsoft.com/office/powerpoint/2010/main" val="2027190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E543B4-4336-8243-BBB9-C0C9F0256B7F}" type="slidenum">
              <a:rPr lang="en-US" smtClean="0"/>
              <a:t>6</a:t>
            </a:fld>
            <a:endParaRPr lang="en-US"/>
          </a:p>
        </p:txBody>
      </p:sp>
    </p:spTree>
    <p:extLst>
      <p:ext uri="{BB962C8B-B14F-4D97-AF65-F5344CB8AC3E}">
        <p14:creationId xmlns:p14="http://schemas.microsoft.com/office/powerpoint/2010/main" val="2027190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E543B4-4336-8243-BBB9-C0C9F0256B7F}" type="slidenum">
              <a:rPr lang="en-US" smtClean="0"/>
              <a:t>7</a:t>
            </a:fld>
            <a:endParaRPr lang="en-US"/>
          </a:p>
        </p:txBody>
      </p:sp>
    </p:spTree>
    <p:extLst>
      <p:ext uri="{BB962C8B-B14F-4D97-AF65-F5344CB8AC3E}">
        <p14:creationId xmlns:p14="http://schemas.microsoft.com/office/powerpoint/2010/main" val="2027190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Some were great</a:t>
            </a:r>
          </a:p>
          <a:p>
            <a:pPr marL="171450" indent="-171450">
              <a:buFont typeface="Arial"/>
              <a:buChar char="•"/>
            </a:pPr>
            <a:r>
              <a:rPr lang="en-US" dirty="0" smtClean="0"/>
              <a:t>most were not</a:t>
            </a:r>
          </a:p>
          <a:p>
            <a:pPr marL="628650" lvl="1" indent="-171450">
              <a:buFont typeface="Arial"/>
              <a:buChar char="•"/>
            </a:pPr>
            <a:r>
              <a:rPr lang="en-US" dirty="0" smtClean="0"/>
              <a:t>Noisy</a:t>
            </a:r>
          </a:p>
          <a:p>
            <a:pPr marL="628650" lvl="1" indent="-171450">
              <a:buFont typeface="Arial"/>
              <a:buChar char="•"/>
            </a:pPr>
            <a:r>
              <a:rPr lang="en-US" dirty="0" smtClean="0"/>
              <a:t>Skewed</a:t>
            </a:r>
          </a:p>
          <a:p>
            <a:pPr marL="628650" lvl="1" indent="-171450">
              <a:buFont typeface="Arial"/>
              <a:buChar char="•"/>
            </a:pPr>
            <a:r>
              <a:rPr lang="en-US" dirty="0" smtClean="0"/>
              <a:t>Warped</a:t>
            </a:r>
          </a:p>
          <a:p>
            <a:pPr marL="171450" indent="-171450">
              <a:buFont typeface="Arial"/>
              <a:buChar char="•"/>
            </a:pPr>
            <a:r>
              <a:rPr lang="en-US" dirty="0" smtClean="0"/>
              <a:t>Or they posed challenges</a:t>
            </a:r>
            <a:r>
              <a:rPr lang="en-US" baseline="0" dirty="0" smtClean="0"/>
              <a:t> for OCR engines</a:t>
            </a:r>
          </a:p>
          <a:p>
            <a:pPr marL="628650" lvl="1" indent="-171450">
              <a:buFont typeface="Arial"/>
              <a:buChar char="•"/>
            </a:pPr>
            <a:r>
              <a:rPr lang="en-US" dirty="0" smtClean="0"/>
              <a:t>Multiple pages per image</a:t>
            </a:r>
          </a:p>
          <a:p>
            <a:pPr marL="628650" lvl="1" indent="-171450">
              <a:buFont typeface="Arial"/>
              <a:buChar char="•"/>
            </a:pPr>
            <a:r>
              <a:rPr lang="en-US" dirty="0" smtClean="0"/>
              <a:t>Multiple columns</a:t>
            </a:r>
          </a:p>
          <a:p>
            <a:pPr marL="628650" lvl="1" indent="-171450">
              <a:buFont typeface="Arial"/>
              <a:buChar char="•"/>
            </a:pPr>
            <a:r>
              <a:rPr lang="en-US" dirty="0" smtClean="0"/>
              <a:t>Images &amp; decorative elements</a:t>
            </a:r>
          </a:p>
          <a:p>
            <a:pPr marL="628650" lvl="1" indent="-171450">
              <a:buFont typeface="Arial"/>
              <a:buChar char="•"/>
            </a:pPr>
            <a:r>
              <a:rPr lang="en-US" dirty="0" smtClean="0"/>
              <a:t>Marginalia</a:t>
            </a:r>
          </a:p>
          <a:p>
            <a:pPr marL="628650" lvl="1" indent="-171450">
              <a:buFont typeface="Arial"/>
              <a:buChar char="•"/>
            </a:pPr>
            <a:r>
              <a:rPr lang="en-US" dirty="0" smtClean="0"/>
              <a:t>Missing margins</a:t>
            </a:r>
          </a:p>
          <a:p>
            <a:pPr marL="171450" indent="-171450">
              <a:buFont typeface="Arial"/>
              <a:buChar char="•"/>
            </a:pPr>
            <a:r>
              <a:rPr lang="en-US" dirty="0" smtClean="0"/>
              <a:t>many</a:t>
            </a:r>
            <a:r>
              <a:rPr lang="en-US" baseline="0" dirty="0" smtClean="0"/>
              <a:t> were terrible</a:t>
            </a:r>
            <a:endParaRPr lang="en-US" dirty="0"/>
          </a:p>
        </p:txBody>
      </p:sp>
      <p:sp>
        <p:nvSpPr>
          <p:cNvPr id="4" name="Slide Number Placeholder 3"/>
          <p:cNvSpPr>
            <a:spLocks noGrp="1"/>
          </p:cNvSpPr>
          <p:nvPr>
            <p:ph type="sldNum" sz="quarter" idx="10"/>
          </p:nvPr>
        </p:nvSpPr>
        <p:spPr/>
        <p:txBody>
          <a:bodyPr/>
          <a:lstStyle/>
          <a:p>
            <a:fld id="{F22F25F6-B1A8-7C4E-8C3B-9D599297F17A}" type="slidenum">
              <a:rPr lang="en-US" smtClean="0"/>
              <a:t>12</a:t>
            </a:fld>
            <a:endParaRPr lang="en-US"/>
          </a:p>
        </p:txBody>
      </p:sp>
    </p:spTree>
    <p:extLst>
      <p:ext uri="{BB962C8B-B14F-4D97-AF65-F5344CB8AC3E}">
        <p14:creationId xmlns:p14="http://schemas.microsoft.com/office/powerpoint/2010/main" val="2239360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Before: 55%</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After: 73%</a:t>
            </a:r>
          </a:p>
          <a:p>
            <a:endParaRPr lang="en-US" dirty="0"/>
          </a:p>
        </p:txBody>
      </p:sp>
      <p:sp>
        <p:nvSpPr>
          <p:cNvPr id="4" name="Slide Number Placeholder 3"/>
          <p:cNvSpPr>
            <a:spLocks noGrp="1"/>
          </p:cNvSpPr>
          <p:nvPr>
            <p:ph type="sldNum" sz="quarter" idx="10"/>
          </p:nvPr>
        </p:nvSpPr>
        <p:spPr/>
        <p:txBody>
          <a:bodyPr/>
          <a:lstStyle/>
          <a:p>
            <a:fld id="{F22F25F6-B1A8-7C4E-8C3B-9D599297F17A}" type="slidenum">
              <a:rPr lang="en-US" smtClean="0"/>
              <a:t>17</a:t>
            </a:fld>
            <a:endParaRPr lang="en-US"/>
          </a:p>
        </p:txBody>
      </p:sp>
    </p:spTree>
    <p:extLst>
      <p:ext uri="{BB962C8B-B14F-4D97-AF65-F5344CB8AC3E}">
        <p14:creationId xmlns:p14="http://schemas.microsoft.com/office/powerpoint/2010/main" val="872849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E543B4-4336-8243-BBB9-C0C9F0256B7F}" type="slidenum">
              <a:rPr lang="en-US" smtClean="0"/>
              <a:t>18</a:t>
            </a:fld>
            <a:endParaRPr lang="en-US"/>
          </a:p>
        </p:txBody>
      </p:sp>
    </p:spTree>
    <p:extLst>
      <p:ext uri="{BB962C8B-B14F-4D97-AF65-F5344CB8AC3E}">
        <p14:creationId xmlns:p14="http://schemas.microsoft.com/office/powerpoint/2010/main" val="2027190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E543B4-4336-8243-BBB9-C0C9F0256B7F}" type="slidenum">
              <a:rPr lang="en-US" smtClean="0"/>
              <a:t>19</a:t>
            </a:fld>
            <a:endParaRPr lang="en-US"/>
          </a:p>
        </p:txBody>
      </p:sp>
    </p:spTree>
    <p:extLst>
      <p:ext uri="{BB962C8B-B14F-4D97-AF65-F5344CB8AC3E}">
        <p14:creationId xmlns:p14="http://schemas.microsoft.com/office/powerpoint/2010/main" val="2027190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AE8EA527-56F0-8C40-BD64-8170D57491AE}" type="datetime1">
              <a:rPr lang="en-US" smtClean="0"/>
              <a:t>4/7/15</a:t>
            </a:fld>
            <a:endParaRPr lang="en-US"/>
          </a:p>
        </p:txBody>
      </p:sp>
      <p:sp>
        <p:nvSpPr>
          <p:cNvPr id="5" name="Footer Placeholder 4"/>
          <p:cNvSpPr>
            <a:spLocks noGrp="1"/>
          </p:cNvSpPr>
          <p:nvPr>
            <p:ph type="ftr" sz="quarter" idx="11"/>
          </p:nvPr>
        </p:nvSpPr>
        <p:spPr/>
        <p:txBody>
          <a:bodyPr/>
          <a:lstStyle/>
          <a:p>
            <a:r>
              <a:rPr lang="en-US" dirty="0" smtClean="0"/>
              <a:t>From eMOP to AFP - Jen Hecker &amp; Matt Christy - 4/10/15</a:t>
            </a:r>
            <a:endParaRPr lang="en-US" dirty="0"/>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C61197A-1E4F-AB48-BE14-36290573D55B}" type="datetime1">
              <a:rPr lang="en-US" smtClean="0"/>
              <a:t>4/7/15</a:t>
            </a:fld>
            <a:endParaRPr lang="en-US"/>
          </a:p>
        </p:txBody>
      </p:sp>
      <p:sp>
        <p:nvSpPr>
          <p:cNvPr id="6" name="Footer Placeholder 5"/>
          <p:cNvSpPr>
            <a:spLocks noGrp="1"/>
          </p:cNvSpPr>
          <p:nvPr>
            <p:ph type="ftr" sz="quarter" idx="11"/>
          </p:nvPr>
        </p:nvSpPr>
        <p:spPr/>
        <p:txBody>
          <a:bodyPr/>
          <a:lstStyle/>
          <a:p>
            <a:r>
              <a:rPr lang="en-US" dirty="0" smtClean="0"/>
              <a:t>From eMOP to AFP - Jen Hecker &amp; Matt Christy - 4/10/15</a:t>
            </a:r>
            <a:endParaRPr lang="en-US" dirty="0"/>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26446B1-F286-D74B-AE58-334E788C24B1}" type="datetime1">
              <a:rPr lang="en-US" smtClean="0"/>
              <a:t>4/7/15</a:t>
            </a:fld>
            <a:endParaRPr lang="en-US"/>
          </a:p>
        </p:txBody>
      </p:sp>
      <p:sp>
        <p:nvSpPr>
          <p:cNvPr id="5" name="Footer Placeholder 4"/>
          <p:cNvSpPr>
            <a:spLocks noGrp="1"/>
          </p:cNvSpPr>
          <p:nvPr>
            <p:ph type="ftr" sz="quarter" idx="11"/>
          </p:nvPr>
        </p:nvSpPr>
        <p:spPr/>
        <p:txBody>
          <a:bodyPr/>
          <a:lstStyle/>
          <a:p>
            <a:r>
              <a:rPr lang="en-US" dirty="0" smtClean="0"/>
              <a:t>From eMOP to AFP - Jen Hecker &amp; Matt Christy - 4/10/15</a:t>
            </a:r>
            <a:endParaRPr lang="en-US" dirty="0"/>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5D6645EE-AEAA-0D42-B197-64B3CFF164BA}" type="datetime1">
              <a:rPr lang="en-US" smtClean="0"/>
              <a:t>4/7/15</a:t>
            </a:fld>
            <a:endParaRPr lang="en-US"/>
          </a:p>
        </p:txBody>
      </p:sp>
      <p:sp>
        <p:nvSpPr>
          <p:cNvPr id="5" name="Footer Placeholder 4"/>
          <p:cNvSpPr>
            <a:spLocks noGrp="1"/>
          </p:cNvSpPr>
          <p:nvPr>
            <p:ph type="ftr" sz="quarter" idx="11"/>
          </p:nvPr>
        </p:nvSpPr>
        <p:spPr/>
        <p:txBody>
          <a:bodyPr/>
          <a:lstStyle/>
          <a:p>
            <a:r>
              <a:rPr lang="en-US" dirty="0" smtClean="0"/>
              <a:t>From eMOP to AFP - Jen Hecker &amp; Matt Christy - 4/10/15</a:t>
            </a:r>
            <a:endParaRPr lang="en-US" dirty="0"/>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CFD5220D-D249-D046-9BF6-11A6480BE7DC}" type="datetime1">
              <a:rPr lang="en-US" smtClean="0"/>
              <a:t>4/7/15</a:t>
            </a:fld>
            <a:endParaRPr lang="en-US"/>
          </a:p>
        </p:txBody>
      </p:sp>
      <p:sp>
        <p:nvSpPr>
          <p:cNvPr id="5" name="Footer Placeholder 4"/>
          <p:cNvSpPr>
            <a:spLocks noGrp="1"/>
          </p:cNvSpPr>
          <p:nvPr>
            <p:ph type="ftr" sz="quarter" idx="11"/>
          </p:nvPr>
        </p:nvSpPr>
        <p:spPr/>
        <p:txBody>
          <a:bodyPr/>
          <a:lstStyle/>
          <a:p>
            <a:r>
              <a:rPr lang="en-US" dirty="0" smtClean="0"/>
              <a:t>From eMOP to AFP - Jen Hecker &amp; Matt Christy - 4/10/15</a:t>
            </a:r>
            <a:endParaRPr lang="en-US" dirty="0"/>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5640A7A-95C4-D84E-AC17-94A350B8CEFD}" type="datetime1">
              <a:rPr lang="en-US" smtClean="0"/>
              <a:t>4/7/15</a:t>
            </a:fld>
            <a:endParaRPr lang="en-US"/>
          </a:p>
        </p:txBody>
      </p:sp>
      <p:sp>
        <p:nvSpPr>
          <p:cNvPr id="5" name="Footer Placeholder 4"/>
          <p:cNvSpPr>
            <a:spLocks noGrp="1"/>
          </p:cNvSpPr>
          <p:nvPr>
            <p:ph type="ftr" sz="quarter" idx="11"/>
          </p:nvPr>
        </p:nvSpPr>
        <p:spPr/>
        <p:txBody>
          <a:bodyPr/>
          <a:lstStyle/>
          <a:p>
            <a:r>
              <a:rPr lang="en-US" dirty="0" smtClean="0"/>
              <a:t>From eMOP to AFP - Jen Hecker &amp; Matt Christy - 4/10/15</a:t>
            </a:r>
            <a:endParaRPr lang="en-US" dirty="0"/>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2DC9CDF-BE1F-374E-814B-15A6EB82FD72}" type="datetime1">
              <a:rPr lang="en-US" smtClean="0"/>
              <a:t>4/7/15</a:t>
            </a:fld>
            <a:endParaRPr lang="en-US"/>
          </a:p>
        </p:txBody>
      </p:sp>
      <p:sp>
        <p:nvSpPr>
          <p:cNvPr id="5" name="Footer Placeholder 4"/>
          <p:cNvSpPr>
            <a:spLocks noGrp="1"/>
          </p:cNvSpPr>
          <p:nvPr>
            <p:ph type="ftr" sz="quarter" idx="11"/>
          </p:nvPr>
        </p:nvSpPr>
        <p:spPr/>
        <p:txBody>
          <a:bodyPr/>
          <a:lstStyle/>
          <a:p>
            <a:r>
              <a:rPr lang="en-US" dirty="0" smtClean="0"/>
              <a:t>From eMOP to AFP - Jen Hecker &amp; Matt Christy - 4/10/15</a:t>
            </a:r>
            <a:endParaRPr lang="en-US" dirty="0"/>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122E938-C7BF-F041-8687-7F1BF3171B63}" type="datetime1">
              <a:rPr lang="en-US" smtClean="0"/>
              <a:t>4/7/15</a:t>
            </a:fld>
            <a:endParaRPr lang="en-US"/>
          </a:p>
        </p:txBody>
      </p:sp>
      <p:sp>
        <p:nvSpPr>
          <p:cNvPr id="5" name="Footer Placeholder 4"/>
          <p:cNvSpPr>
            <a:spLocks noGrp="1"/>
          </p:cNvSpPr>
          <p:nvPr>
            <p:ph type="ftr" sz="quarter" idx="11"/>
          </p:nvPr>
        </p:nvSpPr>
        <p:spPr/>
        <p:txBody>
          <a:bodyPr/>
          <a:lstStyle/>
          <a:p>
            <a:r>
              <a:rPr lang="en-US" dirty="0" smtClean="0"/>
              <a:t>From eMOP to AFP - Jen Hecker &amp; Matt Christy - 4/10/15</a:t>
            </a:r>
            <a:endParaRPr lang="en-US" dirty="0"/>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2ED6380C-ABE5-104E-A726-F1776BB233D4}" type="datetime1">
              <a:rPr lang="en-US" smtClean="0"/>
              <a:t>4/7/15</a:t>
            </a:fld>
            <a:endParaRPr lang="en-US"/>
          </a:p>
        </p:txBody>
      </p:sp>
      <p:sp>
        <p:nvSpPr>
          <p:cNvPr id="5" name="Footer Placeholder 4"/>
          <p:cNvSpPr>
            <a:spLocks noGrp="1"/>
          </p:cNvSpPr>
          <p:nvPr>
            <p:ph type="ftr" sz="quarter" idx="11"/>
          </p:nvPr>
        </p:nvSpPr>
        <p:spPr/>
        <p:txBody>
          <a:bodyPr/>
          <a:lstStyle/>
          <a:p>
            <a:r>
              <a:rPr lang="en-US" dirty="0" smtClean="0"/>
              <a:t>From eMOP to AFP - Jen Hecker &amp; Matt Christy - 4/10/15</a:t>
            </a:r>
            <a:endParaRPr lang="en-US" dirty="0"/>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C54D81-491C-5746-8E7A-4C80EBD769EF}" type="datetime1">
              <a:rPr lang="en-US" smtClean="0"/>
              <a:t>4/7/15</a:t>
            </a:fld>
            <a:endParaRPr lang="en-US"/>
          </a:p>
        </p:txBody>
      </p:sp>
      <p:sp>
        <p:nvSpPr>
          <p:cNvPr id="5" name="Footer Placeholder 4"/>
          <p:cNvSpPr>
            <a:spLocks noGrp="1"/>
          </p:cNvSpPr>
          <p:nvPr>
            <p:ph type="ftr" sz="quarter" idx="11"/>
          </p:nvPr>
        </p:nvSpPr>
        <p:spPr/>
        <p:txBody>
          <a:bodyPr/>
          <a:lstStyle/>
          <a:p>
            <a:r>
              <a:rPr lang="en-US" dirty="0" smtClean="0"/>
              <a:t>From eMOP to AFP - Jen Hecker &amp; Matt Christy - 4/10/15</a:t>
            </a:r>
            <a:endParaRPr lang="en-US" dirty="0"/>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FE9C81B7-A9AF-CA4C-A00D-F3DC03EF489B}" type="datetime1">
              <a:rPr lang="en-US" smtClean="0"/>
              <a:t>4/7/15</a:t>
            </a:fld>
            <a:endParaRPr lang="en-US"/>
          </a:p>
        </p:txBody>
      </p:sp>
      <p:sp>
        <p:nvSpPr>
          <p:cNvPr id="6" name="Footer Placeholder 5"/>
          <p:cNvSpPr>
            <a:spLocks noGrp="1"/>
          </p:cNvSpPr>
          <p:nvPr>
            <p:ph type="ftr" sz="quarter" idx="11"/>
          </p:nvPr>
        </p:nvSpPr>
        <p:spPr/>
        <p:txBody>
          <a:bodyPr/>
          <a:lstStyle/>
          <a:p>
            <a:r>
              <a:rPr lang="en-US" dirty="0" smtClean="0"/>
              <a:t>From eMOP to AFP - Jen Hecker &amp; Matt Christy - 4/10/15</a:t>
            </a:r>
            <a:endParaRPr lang="en-US" dirty="0"/>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F0FA6C91-679F-2642-B8EA-D55FF11EB54D}" type="datetime1">
              <a:rPr lang="en-US" smtClean="0"/>
              <a:t>4/7/15</a:t>
            </a:fld>
            <a:endParaRPr lang="en-US"/>
          </a:p>
        </p:txBody>
      </p:sp>
      <p:sp>
        <p:nvSpPr>
          <p:cNvPr id="8" name="Footer Placeholder 7"/>
          <p:cNvSpPr>
            <a:spLocks noGrp="1"/>
          </p:cNvSpPr>
          <p:nvPr>
            <p:ph type="ftr" sz="quarter" idx="11"/>
          </p:nvPr>
        </p:nvSpPr>
        <p:spPr>
          <a:xfrm>
            <a:off x="1120588" y="188259"/>
            <a:ext cx="2895600" cy="365125"/>
          </a:xfrm>
        </p:spPr>
        <p:txBody>
          <a:bodyPr/>
          <a:lstStyle/>
          <a:p>
            <a:r>
              <a:rPr lang="en-US" dirty="0" smtClean="0"/>
              <a:t>From eMOP to AFP - Jen Hecker &amp; Matt Christy - 4/10/15</a:t>
            </a:r>
            <a:endParaRPr lang="en-US" dirty="0"/>
          </a:p>
        </p:txBody>
      </p:sp>
      <p:sp>
        <p:nvSpPr>
          <p:cNvPr id="9" name="Slide Number Placeholder 8"/>
          <p:cNvSpPr>
            <a:spLocks noGrp="1"/>
          </p:cNvSpPr>
          <p:nvPr>
            <p:ph type="sldNum" sz="quarter" idx="12"/>
          </p:nvPr>
        </p:nvSpPr>
        <p:spPr/>
        <p:txBody>
          <a:bodyPr/>
          <a:lstStyle/>
          <a:p>
            <a:fld id="{4A822907-8A9D-4F6B-98F6-913902AD56B5}"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41C358F-73F0-F54F-B697-C72EB0127757}" type="datetime1">
              <a:rPr lang="en-US" smtClean="0"/>
              <a:t>4/7/15</a:t>
            </a:fld>
            <a:endParaRPr lang="en-US"/>
          </a:p>
        </p:txBody>
      </p:sp>
      <p:sp>
        <p:nvSpPr>
          <p:cNvPr id="4" name="Footer Placeholder 3"/>
          <p:cNvSpPr>
            <a:spLocks noGrp="1"/>
          </p:cNvSpPr>
          <p:nvPr>
            <p:ph type="ftr" sz="quarter" idx="11"/>
          </p:nvPr>
        </p:nvSpPr>
        <p:spPr/>
        <p:txBody>
          <a:bodyPr/>
          <a:lstStyle/>
          <a:p>
            <a:r>
              <a:rPr lang="en-US" dirty="0" smtClean="0"/>
              <a:t>From eMOP to AFP - Jen Hecker &amp; Matt Christy - 4/10/15</a:t>
            </a:r>
            <a:endParaRPr lang="en-US" dirty="0"/>
          </a:p>
        </p:txBody>
      </p:sp>
      <p:sp>
        <p:nvSpPr>
          <p:cNvPr id="5" name="Slide Number Placeholder 4"/>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F4DE3-F4F5-B546-A971-9CD32D8FB75F}" type="datetime1">
              <a:rPr lang="en-US" smtClean="0"/>
              <a:t>4/7/15</a:t>
            </a:fld>
            <a:endParaRPr lang="en-US"/>
          </a:p>
        </p:txBody>
      </p:sp>
      <p:sp>
        <p:nvSpPr>
          <p:cNvPr id="3" name="Footer Placeholder 2"/>
          <p:cNvSpPr>
            <a:spLocks noGrp="1"/>
          </p:cNvSpPr>
          <p:nvPr>
            <p:ph type="ftr" sz="quarter" idx="11"/>
          </p:nvPr>
        </p:nvSpPr>
        <p:spPr/>
        <p:txBody>
          <a:bodyPr/>
          <a:lstStyle/>
          <a:p>
            <a:r>
              <a:rPr lang="en-US" dirty="0" smtClean="0"/>
              <a:t>From eMOP to AFP - Jen Hecker &amp; Matt Christy - 4/10/15</a:t>
            </a:r>
            <a:endParaRPr lang="en-US" dirty="0"/>
          </a:p>
        </p:txBody>
      </p:sp>
      <p:sp>
        <p:nvSpPr>
          <p:cNvPr id="4" name="Slide Number Placeholder 3"/>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D8C3D6EE-9C32-2543-AE42-28962991E90F}" type="datetime1">
              <a:rPr lang="en-US" smtClean="0"/>
              <a:t>4/7/15</a:t>
            </a:fld>
            <a:endParaRPr lang="en-US"/>
          </a:p>
        </p:txBody>
      </p:sp>
      <p:sp>
        <p:nvSpPr>
          <p:cNvPr id="6" name="Footer Placeholder 5"/>
          <p:cNvSpPr>
            <a:spLocks noGrp="1"/>
          </p:cNvSpPr>
          <p:nvPr>
            <p:ph type="ftr" sz="quarter" idx="11"/>
          </p:nvPr>
        </p:nvSpPr>
        <p:spPr/>
        <p:txBody>
          <a:bodyPr/>
          <a:lstStyle/>
          <a:p>
            <a:r>
              <a:rPr lang="en-US" dirty="0" smtClean="0"/>
              <a:t>From eMOP to AFP - Jen Hecker &amp; Matt Christy - 4/10/15</a:t>
            </a:r>
            <a:endParaRPr lang="en-US" dirty="0"/>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87627B9D-FDDC-F648-BED8-E9B28CFAFDE0}" type="datetime1">
              <a:rPr lang="en-US" smtClean="0"/>
              <a:t>4/7/15</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r>
              <a:rPr lang="en-US" dirty="0" smtClean="0"/>
              <a:t>From eMOP to AFP - Jen Hecker &amp; Matt Christy - 4/10/15</a:t>
            </a:r>
            <a:endParaRPr lang="en-US" dirty="0"/>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4A822907-8A9D-4F6B-98F6-913902AD56B5}"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dt="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mop.tamu.edu/" TargetMode="External"/><Relationship Id="rId4" Type="http://schemas.openxmlformats.org/officeDocument/2006/relationships/image" Target="../media/image1.png"/><Relationship Id="rId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hyperlink" Target="http://austinfanzineproject.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6.TIF"/><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jpeg"/><Relationship Id="rId13" Type="http://schemas.openxmlformats.org/officeDocument/2006/relationships/image" Target="../media/image25.tiff"/><Relationship Id="rId14" Type="http://schemas.openxmlformats.org/officeDocument/2006/relationships/image" Target="../media/image26.tiff"/><Relationship Id="rId15" Type="http://schemas.openxmlformats.org/officeDocument/2006/relationships/image" Target="../media/image27.tiff"/><Relationship Id="rId16" Type="http://schemas.openxmlformats.org/officeDocument/2006/relationships/image" Target="../media/image28.tiff"/><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7.tif"/><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jpeg"/><Relationship Id="rId10"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9.png"/><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7.tiff"/><Relationship Id="rId5" Type="http://schemas.openxmlformats.org/officeDocument/2006/relationships/image" Target="../media/image30.tif"/><Relationship Id="rId6" Type="http://schemas.openxmlformats.org/officeDocument/2006/relationships/image" Target="../media/image31.ti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2.tif"/><Relationship Id="rId5" Type="http://schemas.openxmlformats.org/officeDocument/2006/relationships/image" Target="../media/image33.tif"/><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tiff"/><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hyperlink" Target="http://emop.tamu.edu/" TargetMode="External"/><Relationship Id="rId4" Type="http://schemas.openxmlformats.org/officeDocument/2006/relationships/hyperlink" Target="http://www.AustinFanzineProject.org" TargetMode="External"/><Relationship Id="rId5" Type="http://schemas.openxmlformats.org/officeDocument/2006/relationships/hyperlink" Target="http://www.facebook/AustinFanzineProject" TargetMode="External"/><Relationship Id="rId6" Type="http://schemas.openxmlformats.org/officeDocument/2006/relationships/hyperlink" Target="http://blogs.library.duke.edu/digital-collections/2009/09/21/why-were-not-digitizing-zines/" TargetMode="External"/><Relationship Id="rId7" Type="http://schemas.openxmlformats.org/officeDocument/2006/relationships/image" Target="../media/image1.png"/><Relationship Id="rId8"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emf"/><Relationship Id="rId10"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15.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000" dirty="0" smtClean="0"/>
              <a:t>From Early Modern Printing to Post-Modern Indie Publishing</a:t>
            </a:r>
            <a:endParaRPr lang="en-US" sz="3000" dirty="0"/>
          </a:p>
        </p:txBody>
      </p:sp>
      <p:sp>
        <p:nvSpPr>
          <p:cNvPr id="3" name="Subtitle 2"/>
          <p:cNvSpPr>
            <a:spLocks noGrp="1"/>
          </p:cNvSpPr>
          <p:nvPr>
            <p:ph type="subTitle" idx="1"/>
          </p:nvPr>
        </p:nvSpPr>
        <p:spPr/>
        <p:txBody>
          <a:bodyPr>
            <a:normAutofit/>
          </a:bodyPr>
          <a:lstStyle/>
          <a:p>
            <a:r>
              <a:rPr lang="en-US" sz="2400" dirty="0"/>
              <a:t>Using eMOP on AFP</a:t>
            </a:r>
          </a:p>
        </p:txBody>
      </p:sp>
      <p:grpSp>
        <p:nvGrpSpPr>
          <p:cNvPr id="11" name="Group 10"/>
          <p:cNvGrpSpPr/>
          <p:nvPr/>
        </p:nvGrpSpPr>
        <p:grpSpPr>
          <a:xfrm>
            <a:off x="2641105" y="4365871"/>
            <a:ext cx="4367133" cy="1261884"/>
            <a:chOff x="2656882" y="4974167"/>
            <a:chExt cx="4367133" cy="1261884"/>
          </a:xfrm>
        </p:grpSpPr>
        <p:sp>
          <p:nvSpPr>
            <p:cNvPr id="9" name="TextBox 8"/>
            <p:cNvSpPr txBox="1"/>
            <p:nvPr/>
          </p:nvSpPr>
          <p:spPr>
            <a:xfrm>
              <a:off x="3016250" y="4974167"/>
              <a:ext cx="4007765" cy="1261884"/>
            </a:xfrm>
            <a:prstGeom prst="rect">
              <a:avLst/>
            </a:prstGeom>
            <a:noFill/>
          </p:spPr>
          <p:txBody>
            <a:bodyPr wrap="none" rtlCol="0">
              <a:spAutoFit/>
            </a:bodyPr>
            <a:lstStyle/>
            <a:p>
              <a:r>
                <a:rPr lang="en-US" sz="2400" dirty="0" smtClean="0"/>
                <a:t>Jennifer Hecker </a:t>
              </a:r>
              <a:r>
                <a:rPr lang="en-US" sz="1400" dirty="0"/>
                <a:t>[@</a:t>
              </a:r>
              <a:r>
                <a:rPr lang="en-US" sz="1400" dirty="0" err="1"/>
                <a:t>lasuprema</a:t>
              </a:r>
              <a:r>
                <a:rPr lang="en-US" sz="1400" dirty="0" smtClean="0"/>
                <a:t>]</a:t>
              </a:r>
            </a:p>
            <a:p>
              <a:pPr marL="800100" lvl="1" indent="-342900">
                <a:buClr>
                  <a:schemeClr val="accent1">
                    <a:lumMod val="75000"/>
                  </a:schemeClr>
                </a:buClr>
                <a:buFont typeface="Wingdings" charset="2"/>
                <a:buChar char=""/>
              </a:pPr>
              <a:r>
                <a:rPr lang="en-US" sz="1400" dirty="0" smtClean="0">
                  <a:hlinkClick r:id="rId2"/>
                </a:rPr>
                <a:t>austinfanzineproject.org/</a:t>
              </a:r>
              <a:endParaRPr lang="en-US" sz="1400" dirty="0" smtClean="0"/>
            </a:p>
            <a:p>
              <a:r>
                <a:rPr lang="en-US" sz="2400" dirty="0" smtClean="0"/>
                <a:t>Matthew Christy </a:t>
              </a:r>
              <a:r>
                <a:rPr lang="en-US" sz="1400" dirty="0" smtClean="0"/>
                <a:t>[@</a:t>
              </a:r>
              <a:r>
                <a:rPr lang="en-US" sz="1400" dirty="0" err="1" smtClean="0"/>
                <a:t>matt_christy</a:t>
              </a:r>
              <a:r>
                <a:rPr lang="en-US" sz="1400" dirty="0" smtClean="0"/>
                <a:t>]</a:t>
              </a:r>
            </a:p>
            <a:p>
              <a:pPr marL="800100" lvl="1" indent="-342900">
                <a:buClr>
                  <a:schemeClr val="accent1">
                    <a:lumMod val="75000"/>
                  </a:schemeClr>
                </a:buClr>
                <a:buFont typeface="Wingdings" charset="2"/>
                <a:buChar char=""/>
              </a:pPr>
              <a:r>
                <a:rPr lang="en-US" sz="1400" dirty="0" smtClean="0">
                  <a:hlinkClick r:id="rId3"/>
                </a:rPr>
                <a:t>emop.tamu.edu/</a:t>
              </a:r>
              <a:endParaRPr lang="en-US" sz="1400" dirty="0"/>
            </a:p>
          </p:txBody>
        </p:sp>
        <p:sp>
          <p:nvSpPr>
            <p:cNvPr id="10" name="TextBox 9"/>
            <p:cNvSpPr txBox="1"/>
            <p:nvPr/>
          </p:nvSpPr>
          <p:spPr>
            <a:xfrm>
              <a:off x="2656882" y="5196414"/>
              <a:ext cx="359368" cy="369332"/>
            </a:xfrm>
            <a:prstGeom prst="rect">
              <a:avLst/>
            </a:prstGeom>
            <a:noFill/>
          </p:spPr>
          <p:txBody>
            <a:bodyPr wrap="none" rtlCol="0">
              <a:spAutoFit/>
            </a:bodyPr>
            <a:lstStyle/>
            <a:p>
              <a:r>
                <a:rPr lang="en-US" dirty="0" smtClean="0"/>
                <a:t>&amp;</a:t>
              </a:r>
              <a:endParaRPr lang="en-US" dirty="0"/>
            </a:p>
          </p:txBody>
        </p:sp>
      </p:grpSp>
      <p:pic>
        <p:nvPicPr>
          <p:cNvPr id="12" name="Picture 11" descr="eMOP-logo-s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14" y="466296"/>
            <a:ext cx="2988042" cy="1371600"/>
          </a:xfrm>
          <a:prstGeom prst="rect">
            <a:avLst/>
          </a:prstGeom>
          <a:ln>
            <a:noFill/>
          </a:ln>
          <a:effectLst>
            <a:outerShdw blurRad="292100" dist="139700" dir="2700000" algn="tl" rotWithShape="0">
              <a:srgbClr val="333333">
                <a:alpha val="65000"/>
              </a:srgbClr>
            </a:outerShdw>
          </a:effectLst>
        </p:spPr>
      </p:pic>
      <p:pic>
        <p:nvPicPr>
          <p:cNvPr id="13" name="Picture 12" descr="AFPlogo.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8466" y="466296"/>
            <a:ext cx="3171371" cy="1371600"/>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1716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eMOP – The Problems</a:t>
            </a:r>
            <a:endParaRPr lang="en-US" dirty="0"/>
          </a:p>
        </p:txBody>
      </p:sp>
      <p:sp>
        <p:nvSpPr>
          <p:cNvPr id="4" name="Text Placeholder 3"/>
          <p:cNvSpPr>
            <a:spLocks noGrp="1"/>
          </p:cNvSpPr>
          <p:nvPr>
            <p:ph type="body" sz="half" idx="2"/>
          </p:nvPr>
        </p:nvSpPr>
        <p:spPr>
          <a:xfrm>
            <a:off x="900952" y="2039111"/>
            <a:ext cx="4168672" cy="4529964"/>
          </a:xfrm>
        </p:spPr>
        <p:txBody>
          <a:bodyPr>
            <a:noAutofit/>
          </a:bodyPr>
          <a:lstStyle/>
          <a:p>
            <a:pPr marL="342900" indent="-342900">
              <a:spcBef>
                <a:spcPts val="0"/>
              </a:spcBef>
              <a:buClr>
                <a:srgbClr val="A2C816"/>
              </a:buClr>
              <a:buFont typeface="Wingdings 2" pitchFamily="18" charset="2"/>
              <a:buChar char=""/>
            </a:pPr>
            <a:r>
              <a:rPr lang="en-US" sz="1600" b="1" dirty="0"/>
              <a:t>Early Modern Printing</a:t>
            </a:r>
          </a:p>
          <a:p>
            <a:pPr marL="458788" lvl="1" indent="-225425">
              <a:spcBef>
                <a:spcPts val="300"/>
              </a:spcBef>
              <a:buClr>
                <a:schemeClr val="accent6">
                  <a:lumMod val="75000"/>
                </a:schemeClr>
              </a:buClr>
              <a:buFont typeface="Wingdings 2" pitchFamily="18" charset="2"/>
              <a:buChar char=""/>
            </a:pPr>
            <a:r>
              <a:rPr lang="en-US" sz="1400" dirty="0">
                <a:solidFill>
                  <a:srgbClr val="000000"/>
                </a:solidFill>
              </a:rPr>
              <a:t>Individual, hand-</a:t>
            </a:r>
            <a:r>
              <a:rPr lang="en-US" sz="1400" dirty="0" smtClean="0">
                <a:solidFill>
                  <a:srgbClr val="000000"/>
                </a:solidFill>
              </a:rPr>
              <a:t>made typefaces</a:t>
            </a:r>
          </a:p>
          <a:p>
            <a:pPr marL="458788" lvl="1" indent="-225425">
              <a:spcBef>
                <a:spcPts val="300"/>
              </a:spcBef>
              <a:buClr>
                <a:schemeClr val="accent6">
                  <a:lumMod val="75000"/>
                </a:schemeClr>
              </a:buClr>
              <a:buFont typeface="Wingdings 2" pitchFamily="18" charset="2"/>
              <a:buChar char=""/>
            </a:pPr>
            <a:r>
              <a:rPr lang="en-US" sz="1400" dirty="0" smtClean="0">
                <a:solidFill>
                  <a:srgbClr val="000000"/>
                </a:solidFill>
              </a:rPr>
              <a:t>Worn </a:t>
            </a:r>
            <a:r>
              <a:rPr lang="en-US" sz="1400" dirty="0">
                <a:solidFill>
                  <a:srgbClr val="000000"/>
                </a:solidFill>
              </a:rPr>
              <a:t>and broken </a:t>
            </a:r>
            <a:r>
              <a:rPr lang="en-US" sz="1400" dirty="0" smtClean="0">
                <a:solidFill>
                  <a:srgbClr val="000000"/>
                </a:solidFill>
              </a:rPr>
              <a:t>type</a:t>
            </a:r>
          </a:p>
          <a:p>
            <a:pPr marL="458788" lvl="1" indent="-225425">
              <a:spcBef>
                <a:spcPts val="300"/>
              </a:spcBef>
              <a:buClr>
                <a:schemeClr val="accent6">
                  <a:lumMod val="75000"/>
                </a:schemeClr>
              </a:buClr>
              <a:buFont typeface="Wingdings 2" pitchFamily="18" charset="2"/>
              <a:buChar char=""/>
            </a:pPr>
            <a:r>
              <a:rPr lang="en-US" sz="1400" dirty="0" smtClean="0">
                <a:solidFill>
                  <a:srgbClr val="000000"/>
                </a:solidFill>
              </a:rPr>
              <a:t>Poor </a:t>
            </a:r>
            <a:r>
              <a:rPr lang="en-US" sz="1400" dirty="0">
                <a:solidFill>
                  <a:srgbClr val="000000"/>
                </a:solidFill>
              </a:rPr>
              <a:t>quality equipment/</a:t>
            </a:r>
            <a:r>
              <a:rPr lang="en-US" sz="1400" dirty="0" smtClean="0">
                <a:solidFill>
                  <a:srgbClr val="000000"/>
                </a:solidFill>
              </a:rPr>
              <a:t>paper</a:t>
            </a:r>
          </a:p>
          <a:p>
            <a:pPr marL="458788" lvl="1" indent="-225425">
              <a:spcBef>
                <a:spcPts val="300"/>
              </a:spcBef>
              <a:buClr>
                <a:schemeClr val="accent6">
                  <a:lumMod val="75000"/>
                </a:schemeClr>
              </a:buClr>
              <a:buFont typeface="Wingdings 2" pitchFamily="18" charset="2"/>
              <a:buChar char=""/>
            </a:pPr>
            <a:r>
              <a:rPr lang="en-US" sz="1400" dirty="0" smtClean="0">
                <a:solidFill>
                  <a:srgbClr val="000000"/>
                </a:solidFill>
              </a:rPr>
              <a:t>Inconsistent </a:t>
            </a:r>
            <a:r>
              <a:rPr lang="en-US" sz="1400" dirty="0">
                <a:solidFill>
                  <a:srgbClr val="000000"/>
                </a:solidFill>
              </a:rPr>
              <a:t>line bases </a:t>
            </a:r>
            <a:endParaRPr lang="en-US" sz="1400" dirty="0" smtClean="0">
              <a:solidFill>
                <a:srgbClr val="000000"/>
              </a:solidFill>
            </a:endParaRPr>
          </a:p>
          <a:p>
            <a:pPr marL="458788" lvl="1" indent="-225425">
              <a:spcBef>
                <a:spcPts val="300"/>
              </a:spcBef>
              <a:buClr>
                <a:schemeClr val="accent6">
                  <a:lumMod val="75000"/>
                </a:schemeClr>
              </a:buClr>
              <a:buFont typeface="Wingdings 2" pitchFamily="18" charset="2"/>
              <a:buChar char=""/>
            </a:pPr>
            <a:r>
              <a:rPr lang="en-US" sz="1400" dirty="0" smtClean="0">
                <a:solidFill>
                  <a:srgbClr val="000000"/>
                </a:solidFill>
              </a:rPr>
              <a:t>Unusual </a:t>
            </a:r>
            <a:r>
              <a:rPr lang="en-US" sz="1400" dirty="0">
                <a:solidFill>
                  <a:srgbClr val="000000"/>
                </a:solidFill>
              </a:rPr>
              <a:t>page layouts, decorative page elements, </a:t>
            </a:r>
            <a:endParaRPr lang="en-US" sz="1400" dirty="0" smtClean="0">
              <a:solidFill>
                <a:srgbClr val="000000"/>
              </a:solidFill>
            </a:endParaRPr>
          </a:p>
          <a:p>
            <a:pPr marL="458788" lvl="1" indent="-225425">
              <a:spcBef>
                <a:spcPts val="300"/>
              </a:spcBef>
              <a:buClr>
                <a:schemeClr val="accent6">
                  <a:lumMod val="75000"/>
                </a:schemeClr>
              </a:buClr>
              <a:buFont typeface="Wingdings 2" pitchFamily="18" charset="2"/>
              <a:buChar char=""/>
            </a:pPr>
            <a:r>
              <a:rPr lang="en-US" sz="1400" dirty="0" smtClean="0">
                <a:solidFill>
                  <a:srgbClr val="000000"/>
                </a:solidFill>
              </a:rPr>
              <a:t>Special </a:t>
            </a:r>
            <a:r>
              <a:rPr lang="en-US" sz="1400" dirty="0">
                <a:solidFill>
                  <a:srgbClr val="000000"/>
                </a:solidFill>
              </a:rPr>
              <a:t>characters &amp; ligatures </a:t>
            </a:r>
            <a:endParaRPr lang="en-US" sz="1400" dirty="0" smtClean="0">
              <a:solidFill>
                <a:srgbClr val="000000"/>
              </a:solidFill>
            </a:endParaRPr>
          </a:p>
          <a:p>
            <a:pPr marL="458788" lvl="1" indent="-225425">
              <a:spcBef>
                <a:spcPts val="300"/>
              </a:spcBef>
              <a:buClr>
                <a:schemeClr val="accent6">
                  <a:lumMod val="75000"/>
                </a:schemeClr>
              </a:buClr>
              <a:buFont typeface="Wingdings 2" pitchFamily="18" charset="2"/>
              <a:buChar char=""/>
            </a:pPr>
            <a:r>
              <a:rPr lang="en-US" sz="1400" dirty="0" smtClean="0">
                <a:solidFill>
                  <a:srgbClr val="000000"/>
                </a:solidFill>
              </a:rPr>
              <a:t>Spelling </a:t>
            </a:r>
            <a:r>
              <a:rPr lang="en-US" sz="1400" dirty="0">
                <a:solidFill>
                  <a:srgbClr val="000000"/>
                </a:solidFill>
              </a:rPr>
              <a:t>variations </a:t>
            </a:r>
            <a:endParaRPr lang="en-US" sz="1400" dirty="0" smtClean="0">
              <a:solidFill>
                <a:srgbClr val="000000"/>
              </a:solidFill>
            </a:endParaRPr>
          </a:p>
          <a:p>
            <a:pPr marL="458788" lvl="1" indent="-225425">
              <a:spcBef>
                <a:spcPts val="300"/>
              </a:spcBef>
              <a:buClr>
                <a:schemeClr val="accent6">
                  <a:lumMod val="75000"/>
                </a:schemeClr>
              </a:buClr>
              <a:buFont typeface="Wingdings 2" pitchFamily="18" charset="2"/>
              <a:buChar char=""/>
            </a:pPr>
            <a:r>
              <a:rPr lang="en-US" sz="1400" dirty="0" smtClean="0">
                <a:solidFill>
                  <a:srgbClr val="000000"/>
                </a:solidFill>
              </a:rPr>
              <a:t>Mixed </a:t>
            </a:r>
            <a:r>
              <a:rPr lang="en-US" sz="1400" dirty="0">
                <a:solidFill>
                  <a:srgbClr val="000000"/>
                </a:solidFill>
              </a:rPr>
              <a:t>typefaces and </a:t>
            </a:r>
            <a:r>
              <a:rPr lang="en-US" sz="1400" dirty="0" smtClean="0">
                <a:solidFill>
                  <a:srgbClr val="000000"/>
                </a:solidFill>
              </a:rPr>
              <a:t>languages</a:t>
            </a:r>
          </a:p>
          <a:p>
            <a:pPr marL="458788" lvl="1" indent="-225425">
              <a:spcBef>
                <a:spcPts val="300"/>
              </a:spcBef>
              <a:buClr>
                <a:schemeClr val="accent6">
                  <a:lumMod val="75000"/>
                </a:schemeClr>
              </a:buClr>
              <a:buFont typeface="Wingdings 2" pitchFamily="18" charset="2"/>
              <a:buChar char=""/>
            </a:pPr>
            <a:r>
              <a:rPr lang="en-US" sz="1400" dirty="0" smtClean="0">
                <a:solidFill>
                  <a:srgbClr val="000000"/>
                </a:solidFill>
              </a:rPr>
              <a:t>over</a:t>
            </a:r>
            <a:r>
              <a:rPr lang="en-US" sz="1400" dirty="0">
                <a:solidFill>
                  <a:srgbClr val="000000"/>
                </a:solidFill>
              </a:rPr>
              <a:t>/under-</a:t>
            </a:r>
            <a:r>
              <a:rPr lang="en-US" sz="1400" dirty="0" smtClean="0">
                <a:solidFill>
                  <a:srgbClr val="000000"/>
                </a:solidFill>
              </a:rPr>
              <a:t>inking</a:t>
            </a:r>
          </a:p>
          <a:p>
            <a:pPr marL="233363" lvl="1">
              <a:spcBef>
                <a:spcPts val="0"/>
              </a:spcBef>
              <a:buClr>
                <a:schemeClr val="accent6">
                  <a:lumMod val="75000"/>
                </a:schemeClr>
              </a:buClr>
            </a:pPr>
            <a:endParaRPr lang="en-US" sz="1300" dirty="0" smtClean="0">
              <a:solidFill>
                <a:srgbClr val="000000"/>
              </a:solidFill>
            </a:endParaRPr>
          </a:p>
          <a:p>
            <a:pPr marL="119063" indent="-342900">
              <a:spcBef>
                <a:spcPts val="1200"/>
              </a:spcBef>
              <a:buFont typeface="Wingdings 2" charset="2"/>
              <a:buChar char=""/>
            </a:pPr>
            <a:r>
              <a:rPr lang="en-US" sz="1600" b="1" dirty="0" smtClean="0"/>
              <a:t>Digitization</a:t>
            </a:r>
          </a:p>
          <a:p>
            <a:pPr marL="458788" lvl="1" indent="-225425">
              <a:spcBef>
                <a:spcPts val="300"/>
              </a:spcBef>
              <a:buClr>
                <a:schemeClr val="accent6">
                  <a:lumMod val="75000"/>
                </a:schemeClr>
              </a:buClr>
              <a:buFont typeface="Wingdings 2" pitchFamily="18" charset="2"/>
              <a:buChar char=""/>
            </a:pPr>
            <a:r>
              <a:rPr lang="en-US" sz="1400" dirty="0" smtClean="0">
                <a:solidFill>
                  <a:srgbClr val="000000"/>
                </a:solidFill>
              </a:rPr>
              <a:t>Old</a:t>
            </a:r>
            <a:r>
              <a:rPr lang="en-US" sz="1400" dirty="0">
                <a:solidFill>
                  <a:srgbClr val="000000"/>
                </a:solidFill>
              </a:rPr>
              <a:t>, low-quality, small tiff </a:t>
            </a:r>
            <a:r>
              <a:rPr lang="en-US" sz="1400" dirty="0" smtClean="0">
                <a:solidFill>
                  <a:srgbClr val="000000"/>
                </a:solidFill>
              </a:rPr>
              <a:t>files</a:t>
            </a:r>
          </a:p>
          <a:p>
            <a:pPr marL="458788" lvl="1" indent="-225425">
              <a:spcBef>
                <a:spcPts val="300"/>
              </a:spcBef>
              <a:buClr>
                <a:schemeClr val="accent6">
                  <a:lumMod val="75000"/>
                </a:schemeClr>
              </a:buClr>
              <a:buFont typeface="Wingdings 2" pitchFamily="18" charset="2"/>
              <a:buChar char=""/>
            </a:pPr>
            <a:r>
              <a:rPr lang="en-US" sz="1400" dirty="0" smtClean="0">
                <a:solidFill>
                  <a:srgbClr val="000000"/>
                </a:solidFill>
              </a:rPr>
              <a:t>Noise</a:t>
            </a:r>
            <a:r>
              <a:rPr lang="en-US" sz="1400" dirty="0">
                <a:solidFill>
                  <a:srgbClr val="000000"/>
                </a:solidFill>
              </a:rPr>
              <a:t>, skew, warp, </a:t>
            </a:r>
            <a:r>
              <a:rPr lang="en-US" sz="1400" dirty="0" err="1" smtClean="0">
                <a:solidFill>
                  <a:srgbClr val="000000"/>
                </a:solidFill>
              </a:rPr>
              <a:t>bleedthrough</a:t>
            </a:r>
            <a:endParaRPr lang="en-US" sz="1400" dirty="0">
              <a:solidFill>
                <a:srgbClr val="000000"/>
              </a:solidFill>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t>11</a:t>
            </a:fld>
            <a:endParaRPr lang="en-US"/>
          </a:p>
        </p:txBody>
      </p:sp>
      <p:grpSp>
        <p:nvGrpSpPr>
          <p:cNvPr id="8" name="Group 7"/>
          <p:cNvGrpSpPr/>
          <p:nvPr/>
        </p:nvGrpSpPr>
        <p:grpSpPr>
          <a:xfrm>
            <a:off x="1106514" y="207928"/>
            <a:ext cx="7597244" cy="905256"/>
            <a:chOff x="1106514" y="207928"/>
            <a:chExt cx="7597244" cy="905256"/>
          </a:xfrm>
        </p:grpSpPr>
        <p:pic>
          <p:nvPicPr>
            <p:cNvPr id="9" name="Picture 8" descr="eMOP-logo-s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514" y="207928"/>
              <a:ext cx="1972108" cy="905256"/>
            </a:xfrm>
            <a:prstGeom prst="rect">
              <a:avLst/>
            </a:prstGeom>
            <a:ln>
              <a:noFill/>
            </a:ln>
            <a:effectLst/>
          </p:spPr>
        </p:pic>
        <p:pic>
          <p:nvPicPr>
            <p:cNvPr id="10" name="Picture 9" descr="AFPlog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795" y="207928"/>
              <a:ext cx="2071963" cy="896112"/>
            </a:xfrm>
            <a:prstGeom prst="rect">
              <a:avLst/>
            </a:prstGeom>
            <a:ln>
              <a:solidFill>
                <a:srgbClr val="000000"/>
              </a:solidFill>
            </a:ln>
            <a:effectLst/>
          </p:spPr>
        </p:pic>
      </p:grpSp>
      <p:cxnSp>
        <p:nvCxnSpPr>
          <p:cNvPr id="12" name="Straight Connector 11"/>
          <p:cNvCxnSpPr/>
          <p:nvPr/>
        </p:nvCxnSpPr>
        <p:spPr>
          <a:xfrm flipV="1">
            <a:off x="1095841" y="5186520"/>
            <a:ext cx="3792343" cy="10672"/>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Picture 12" descr="027260070300060.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951" y="1291294"/>
            <a:ext cx="2635853" cy="5296917"/>
          </a:xfrm>
          <a:prstGeom prst="rect">
            <a:avLst/>
          </a:prstGeom>
          <a:ln>
            <a:noFill/>
          </a:ln>
          <a:effectLst>
            <a:outerShdw blurRad="292100" dist="139700" dir="2700000" algn="tl" rotWithShape="0">
              <a:srgbClr val="333333">
                <a:alpha val="65000"/>
              </a:srgbClr>
            </a:outerShdw>
          </a:effectLst>
        </p:spPr>
      </p:pic>
      <p:sp>
        <p:nvSpPr>
          <p:cNvPr id="11" name="Footer Placeholder 5"/>
          <p:cNvSpPr>
            <a:spLocks noGrp="1"/>
          </p:cNvSpPr>
          <p:nvPr>
            <p:ph type="ftr" sz="quarter" idx="11"/>
          </p:nvPr>
        </p:nvSpPr>
        <p:spPr>
          <a:xfrm>
            <a:off x="1025341" y="6577539"/>
            <a:ext cx="4738890" cy="365125"/>
          </a:xfrm>
        </p:spPr>
        <p:txBody>
          <a:bodyPr/>
          <a:lstStyle/>
          <a:p>
            <a:r>
              <a:rPr lang="en-US" sz="1200" b="1" dirty="0" smtClean="0"/>
              <a:t>From eMOP to AFP - </a:t>
            </a:r>
            <a:r>
              <a:rPr lang="en-US" sz="1200" b="1" dirty="0" smtClean="0"/>
              <a:t>Jennifer </a:t>
            </a:r>
            <a:r>
              <a:rPr lang="en-US" sz="1200" b="1" dirty="0" smtClean="0"/>
              <a:t>Hecker &amp; Matt Christy - 4/10/15</a:t>
            </a:r>
            <a:endParaRPr lang="en-US" sz="1200" b="1" dirty="0"/>
          </a:p>
        </p:txBody>
      </p:sp>
    </p:spTree>
    <p:extLst>
      <p:ext uri="{BB962C8B-B14F-4D97-AF65-F5344CB8AC3E}">
        <p14:creationId xmlns:p14="http://schemas.microsoft.com/office/powerpoint/2010/main" val="24827733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44667"/>
            <a:ext cx="7227282" cy="459675"/>
          </a:xfrm>
        </p:spPr>
        <p:txBody>
          <a:bodyPr>
            <a:normAutofit fontScale="90000"/>
          </a:bodyPr>
          <a:lstStyle/>
          <a:p>
            <a:r>
              <a:rPr lang="en-US" dirty="0" smtClean="0"/>
              <a:t>Page Images</a:t>
            </a:r>
            <a:endParaRPr lang="en-US" dirty="0"/>
          </a:p>
        </p:txBody>
      </p:sp>
      <p:sp>
        <p:nvSpPr>
          <p:cNvPr id="6" name="Slide Number Placeholder 5"/>
          <p:cNvSpPr>
            <a:spLocks noGrp="1"/>
          </p:cNvSpPr>
          <p:nvPr>
            <p:ph type="sldNum" sz="quarter" idx="12"/>
          </p:nvPr>
        </p:nvSpPr>
        <p:spPr/>
        <p:txBody>
          <a:bodyPr/>
          <a:lstStyle/>
          <a:p>
            <a:fld id="{57AF16DE-A0D5-4438-950F-5B1E159C2C28}" type="slidenum">
              <a:rPr lang="en-US" smtClean="0"/>
              <a:t>12</a:t>
            </a:fld>
            <a:endParaRPr lang="en-US"/>
          </a:p>
        </p:txBody>
      </p:sp>
      <p:pic>
        <p:nvPicPr>
          <p:cNvPr id="7" name="Picture 6" descr="emop.mfle.exp26.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003655"/>
            <a:ext cx="3615106" cy="5210418"/>
          </a:xfrm>
          <a:prstGeom prst="rect">
            <a:avLst/>
          </a:prstGeom>
          <a:ln>
            <a:solidFill>
              <a:srgbClr val="000090"/>
            </a:solidFill>
          </a:ln>
        </p:spPr>
      </p:pic>
      <p:pic>
        <p:nvPicPr>
          <p:cNvPr id="9" name="Picture 8" descr="Dirty-ECCO-347385-40.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487" y="992217"/>
            <a:ext cx="3109443" cy="5210418"/>
          </a:xfrm>
          <a:prstGeom prst="rect">
            <a:avLst/>
          </a:prstGeom>
          <a:ln>
            <a:solidFill>
              <a:srgbClr val="000090"/>
            </a:solidFill>
          </a:ln>
        </p:spPr>
      </p:pic>
      <p:pic>
        <p:nvPicPr>
          <p:cNvPr id="13" name="Picture 12" descr="345742_p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754" y="1226047"/>
            <a:ext cx="6674255" cy="4358697"/>
          </a:xfrm>
          <a:prstGeom prst="rect">
            <a:avLst/>
          </a:prstGeom>
          <a:ln>
            <a:solidFill>
              <a:srgbClr val="000090"/>
            </a:solidFill>
          </a:ln>
        </p:spPr>
      </p:pic>
      <p:pic>
        <p:nvPicPr>
          <p:cNvPr id="8" name="Picture 7" descr="unusual-page-layout-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1076" y="1089701"/>
            <a:ext cx="6165573" cy="4660306"/>
          </a:xfrm>
          <a:prstGeom prst="rect">
            <a:avLst/>
          </a:prstGeom>
        </p:spPr>
      </p:pic>
      <p:pic>
        <p:nvPicPr>
          <p:cNvPr id="4" name="Picture 3" descr="unusual-page-layout.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3497" y="914322"/>
            <a:ext cx="5290390" cy="4670422"/>
          </a:xfrm>
          <a:prstGeom prst="rect">
            <a:avLst/>
          </a:prstGeom>
        </p:spPr>
      </p:pic>
      <p:pic>
        <p:nvPicPr>
          <p:cNvPr id="11" name="Picture 10" descr="busy-title-page.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3786" y="823463"/>
            <a:ext cx="3242287" cy="5754076"/>
          </a:xfrm>
          <a:prstGeom prst="rect">
            <a:avLst/>
          </a:prstGeom>
        </p:spPr>
      </p:pic>
      <p:pic>
        <p:nvPicPr>
          <p:cNvPr id="28" name="Picture 27" descr="multiple-tf-title.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4039" y="823463"/>
            <a:ext cx="3477096" cy="5718069"/>
          </a:xfrm>
          <a:prstGeom prst="rect">
            <a:avLst/>
          </a:prstGeom>
        </p:spPr>
      </p:pic>
      <p:pic>
        <p:nvPicPr>
          <p:cNvPr id="29" name="Picture 28" descr="decorative-page.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2815" y="782066"/>
            <a:ext cx="6537124" cy="5873197"/>
          </a:xfrm>
          <a:prstGeom prst="rect">
            <a:avLst/>
          </a:prstGeom>
        </p:spPr>
      </p:pic>
      <p:pic>
        <p:nvPicPr>
          <p:cNvPr id="26" name="Picture 25" descr="eMOP-logo-s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070" y="5750007"/>
            <a:ext cx="1972108" cy="905256"/>
          </a:xfrm>
          <a:prstGeom prst="rect">
            <a:avLst/>
          </a:prstGeom>
          <a:ln>
            <a:noFill/>
          </a:ln>
          <a:effectLst/>
        </p:spPr>
      </p:pic>
      <p:pic>
        <p:nvPicPr>
          <p:cNvPr id="33" name="Picture 32" descr="AFPlogo.jpe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2688" y="5759151"/>
            <a:ext cx="2071963" cy="896112"/>
          </a:xfrm>
          <a:prstGeom prst="rect">
            <a:avLst/>
          </a:prstGeom>
          <a:ln>
            <a:solidFill>
              <a:srgbClr val="000000"/>
            </a:solidFill>
          </a:ln>
          <a:effectLst/>
        </p:spPr>
      </p:pic>
      <p:pic>
        <p:nvPicPr>
          <p:cNvPr id="34" name="Picture 33" descr="gw-3-31.tif"/>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0684" y="782066"/>
            <a:ext cx="3910451" cy="6034537"/>
          </a:xfrm>
          <a:prstGeom prst="rect">
            <a:avLst/>
          </a:prstGeom>
        </p:spPr>
      </p:pic>
      <p:pic>
        <p:nvPicPr>
          <p:cNvPr id="35" name="Picture 34" descr="gw-3-13.tif"/>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94039" y="782067"/>
            <a:ext cx="3878399" cy="5985074"/>
          </a:xfrm>
          <a:prstGeom prst="rect">
            <a:avLst/>
          </a:prstGeom>
        </p:spPr>
      </p:pic>
      <p:pic>
        <p:nvPicPr>
          <p:cNvPr id="36" name="Picture 35" descr="gw-3-23.tif"/>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32272" y="782067"/>
            <a:ext cx="3819467" cy="5894131"/>
          </a:xfrm>
          <a:prstGeom prst="rect">
            <a:avLst/>
          </a:prstGeom>
        </p:spPr>
      </p:pic>
      <p:pic>
        <p:nvPicPr>
          <p:cNvPr id="37" name="Picture 36" descr="gw-3-14.tif"/>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37550" y="791202"/>
            <a:ext cx="3877046" cy="5975939"/>
          </a:xfrm>
          <a:prstGeom prst="rect">
            <a:avLst/>
          </a:prstGeom>
        </p:spPr>
      </p:pic>
      <p:sp>
        <p:nvSpPr>
          <p:cNvPr id="19" name="Footer Placeholder 5"/>
          <p:cNvSpPr>
            <a:spLocks noGrp="1"/>
          </p:cNvSpPr>
          <p:nvPr>
            <p:ph type="ftr" sz="quarter" idx="11"/>
          </p:nvPr>
        </p:nvSpPr>
        <p:spPr>
          <a:xfrm>
            <a:off x="1025341" y="6577539"/>
            <a:ext cx="4738890" cy="365125"/>
          </a:xfrm>
        </p:spPr>
        <p:txBody>
          <a:bodyPr/>
          <a:lstStyle/>
          <a:p>
            <a:r>
              <a:rPr lang="en-US" sz="1200" b="1" dirty="0" smtClean="0"/>
              <a:t>From eMOP to AFP - </a:t>
            </a:r>
            <a:r>
              <a:rPr lang="en-US" sz="1200" b="1" dirty="0" smtClean="0"/>
              <a:t>Jennifer </a:t>
            </a:r>
            <a:r>
              <a:rPr lang="en-US" sz="1200" b="1" dirty="0" smtClean="0"/>
              <a:t>Hecker &amp; Matt Christy - 4/10/15</a:t>
            </a:r>
            <a:endParaRPr lang="en-US" sz="1200" b="1" dirty="0"/>
          </a:p>
        </p:txBody>
      </p:sp>
    </p:spTree>
    <p:extLst>
      <p:ext uri="{BB962C8B-B14F-4D97-AF65-F5344CB8AC3E}">
        <p14:creationId xmlns:p14="http://schemas.microsoft.com/office/powerpoint/2010/main" val="2215659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1+#ppt_w/2"/>
                                          </p:val>
                                        </p:tav>
                                        <p:tav tm="100000">
                                          <p:val>
                                            <p:strVal val="#ppt_x"/>
                                          </p:val>
                                        </p:tav>
                                      </p:tavLst>
                                    </p:anim>
                                    <p:anim calcmode="lin" valueType="num">
                                      <p:cBhvr additive="base">
                                        <p:cTn id="3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1+#ppt_w/2"/>
                                          </p:val>
                                        </p:tav>
                                        <p:tav tm="100000">
                                          <p:val>
                                            <p:strVal val="#ppt_x"/>
                                          </p:val>
                                        </p:tav>
                                      </p:tavLst>
                                    </p:anim>
                                    <p:anim calcmode="lin" valueType="num">
                                      <p:cBhvr additive="base">
                                        <p:cTn id="4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0-#ppt_w/2"/>
                                          </p:val>
                                        </p:tav>
                                        <p:tav tm="100000">
                                          <p:val>
                                            <p:strVal val="#ppt_x"/>
                                          </p:val>
                                        </p:tav>
                                      </p:tavLst>
                                    </p:anim>
                                    <p:anim calcmode="lin" valueType="num">
                                      <p:cBhvr additive="base">
                                        <p:cTn id="50" dur="500" fill="hold"/>
                                        <p:tgtEl>
                                          <p:spTgt spid="34"/>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0-#ppt_w/2"/>
                                          </p:val>
                                        </p:tav>
                                        <p:tav tm="100000">
                                          <p:val>
                                            <p:strVal val="#ppt_x"/>
                                          </p:val>
                                        </p:tav>
                                      </p:tavLst>
                                    </p:anim>
                                    <p:anim calcmode="lin" valueType="num">
                                      <p:cBhvr additive="base">
                                        <p:cTn id="5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0-#ppt_w/2"/>
                                          </p:val>
                                        </p:tav>
                                        <p:tav tm="100000">
                                          <p:val>
                                            <p:strVal val="#ppt_x"/>
                                          </p:val>
                                        </p:tav>
                                      </p:tavLst>
                                    </p:anim>
                                    <p:anim calcmode="lin" valueType="num">
                                      <p:cBhvr additive="base">
                                        <p:cTn id="60"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additive="base">
                                        <p:cTn id="65" dur="500" fill="hold"/>
                                        <p:tgtEl>
                                          <p:spTgt spid="36"/>
                                        </p:tgtEl>
                                        <p:attrNameLst>
                                          <p:attrName>ppt_x</p:attrName>
                                        </p:attrNameLst>
                                      </p:cBhvr>
                                      <p:tavLst>
                                        <p:tav tm="0">
                                          <p:val>
                                            <p:strVal val="0-#ppt_w/2"/>
                                          </p:val>
                                        </p:tav>
                                        <p:tav tm="100000">
                                          <p:val>
                                            <p:strVal val="#ppt_x"/>
                                          </p:val>
                                        </p:tav>
                                      </p:tavLst>
                                    </p:anim>
                                    <p:anim calcmode="lin" valueType="num">
                                      <p:cBhvr additive="base">
                                        <p:cTn id="6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500" fill="hold"/>
                                        <p:tgtEl>
                                          <p:spTgt spid="37"/>
                                        </p:tgtEl>
                                        <p:attrNameLst>
                                          <p:attrName>ppt_x</p:attrName>
                                        </p:attrNameLst>
                                      </p:cBhvr>
                                      <p:tavLst>
                                        <p:tav tm="0">
                                          <p:val>
                                            <p:strVal val="0-#ppt_w/2"/>
                                          </p:val>
                                        </p:tav>
                                        <p:tav tm="100000">
                                          <p:val>
                                            <p:strVal val="#ppt_x"/>
                                          </p:val>
                                        </p:tav>
                                      </p:tavLst>
                                    </p:anim>
                                    <p:anim calcmode="lin" valueType="num">
                                      <p:cBhvr additive="base">
                                        <p:cTn id="7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normAutofit fontScale="90000"/>
          </a:bodyPr>
          <a:lstStyle/>
          <a:p>
            <a:r>
              <a:rPr lang="en-US" dirty="0" smtClean="0"/>
              <a:t>eMOP – Workflow</a:t>
            </a:r>
            <a:endParaRPr lang="en-US" dirty="0"/>
          </a:p>
        </p:txBody>
      </p:sp>
      <p:sp>
        <p:nvSpPr>
          <p:cNvPr id="5" name="Slide Number Placeholder 4"/>
          <p:cNvSpPr>
            <a:spLocks noGrp="1"/>
          </p:cNvSpPr>
          <p:nvPr>
            <p:ph type="sldNum" sz="quarter" idx="12"/>
          </p:nvPr>
        </p:nvSpPr>
        <p:spPr/>
        <p:txBody>
          <a:bodyPr/>
          <a:lstStyle/>
          <a:p>
            <a:fld id="{4A822907-8A9D-4F6B-98F6-913902AD56B5}" type="slidenum">
              <a:rPr lang="en-US" smtClean="0"/>
              <a:t>13</a:t>
            </a:fld>
            <a:endParaRPr lang="en-US"/>
          </a:p>
        </p:txBody>
      </p:sp>
      <p:pic>
        <p:nvPicPr>
          <p:cNvPr id="9" name="Picture 8" descr="eMOP-logo-s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786" y="214297"/>
            <a:ext cx="1972108" cy="905256"/>
          </a:xfrm>
          <a:prstGeom prst="rect">
            <a:avLst/>
          </a:prstGeom>
          <a:ln>
            <a:noFill/>
          </a:ln>
          <a:effectLst/>
        </p:spPr>
      </p:pic>
      <p:pic>
        <p:nvPicPr>
          <p:cNvPr id="10" name="Picture 9" descr="AFPlog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9884" y="214297"/>
            <a:ext cx="2071963" cy="896112"/>
          </a:xfrm>
          <a:prstGeom prst="rect">
            <a:avLst/>
          </a:prstGeom>
          <a:ln>
            <a:solidFill>
              <a:srgbClr val="000000"/>
            </a:solidFill>
          </a:ln>
          <a:effectLst/>
        </p:spPr>
      </p:pic>
      <p:pic>
        <p:nvPicPr>
          <p:cNvPr id="11" name="Picture 10" descr="4 emop_controller-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210" y="48845"/>
            <a:ext cx="3758594" cy="6577539"/>
          </a:xfrm>
          <a:prstGeom prst="rect">
            <a:avLst/>
          </a:prstGeom>
        </p:spPr>
      </p:pic>
      <p:grpSp>
        <p:nvGrpSpPr>
          <p:cNvPr id="14" name="Group 13"/>
          <p:cNvGrpSpPr/>
          <p:nvPr/>
        </p:nvGrpSpPr>
        <p:grpSpPr>
          <a:xfrm>
            <a:off x="2510692" y="879232"/>
            <a:ext cx="4611225" cy="620392"/>
            <a:chOff x="2510692" y="879232"/>
            <a:chExt cx="4611225" cy="620392"/>
          </a:xfrm>
        </p:grpSpPr>
        <p:sp>
          <p:nvSpPr>
            <p:cNvPr id="3" name="TextBox 2"/>
            <p:cNvSpPr txBox="1"/>
            <p:nvPr/>
          </p:nvSpPr>
          <p:spPr>
            <a:xfrm>
              <a:off x="4523154" y="1191847"/>
              <a:ext cx="2598763" cy="307777"/>
            </a:xfrm>
            <a:prstGeom prst="rect">
              <a:avLst/>
            </a:prstGeom>
            <a:noFill/>
            <a:ln>
              <a:solidFill>
                <a:srgbClr val="A85902"/>
              </a:solidFill>
            </a:ln>
          </p:spPr>
          <p:txBody>
            <a:bodyPr wrap="none" rtlCol="0">
              <a:spAutoFit/>
            </a:bodyPr>
            <a:lstStyle/>
            <a:p>
              <a:r>
                <a:rPr lang="en-US" sz="1400" dirty="0" smtClean="0">
                  <a:solidFill>
                    <a:srgbClr val="A85902"/>
                  </a:solidFill>
                </a:rPr>
                <a:t>Page image pre-processing</a:t>
              </a:r>
              <a:endParaRPr lang="en-US" sz="1400" dirty="0">
                <a:solidFill>
                  <a:srgbClr val="A85902"/>
                </a:solidFill>
              </a:endParaRPr>
            </a:p>
          </p:txBody>
        </p:sp>
        <p:cxnSp>
          <p:nvCxnSpPr>
            <p:cNvPr id="12" name="Curved Connector 11"/>
            <p:cNvCxnSpPr>
              <a:stCxn id="3" idx="1"/>
            </p:cNvCxnSpPr>
            <p:nvPr/>
          </p:nvCxnSpPr>
          <p:spPr>
            <a:xfrm rot="10800000">
              <a:off x="2510692" y="879232"/>
              <a:ext cx="2012462" cy="466505"/>
            </a:xfrm>
            <a:prstGeom prst="curvedConnector3">
              <a:avLst/>
            </a:prstGeom>
            <a:ln>
              <a:solidFill>
                <a:srgbClr val="A85902"/>
              </a:solidFill>
              <a:tailEnd type="arrow"/>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2510693" y="2648427"/>
            <a:ext cx="4445212" cy="620358"/>
            <a:chOff x="2449632" y="879266"/>
            <a:chExt cx="4445212" cy="620358"/>
          </a:xfrm>
        </p:grpSpPr>
        <p:sp>
          <p:nvSpPr>
            <p:cNvPr id="17" name="TextBox 16"/>
            <p:cNvSpPr txBox="1"/>
            <p:nvPr/>
          </p:nvSpPr>
          <p:spPr>
            <a:xfrm>
              <a:off x="5207000" y="1191847"/>
              <a:ext cx="1687844" cy="307777"/>
            </a:xfrm>
            <a:prstGeom prst="rect">
              <a:avLst/>
            </a:prstGeom>
            <a:noFill/>
            <a:ln>
              <a:solidFill>
                <a:schemeClr val="accent2">
                  <a:lumMod val="75000"/>
                </a:schemeClr>
              </a:solidFill>
            </a:ln>
          </p:spPr>
          <p:txBody>
            <a:bodyPr wrap="none" rtlCol="0">
              <a:spAutoFit/>
            </a:bodyPr>
            <a:lstStyle/>
            <a:p>
              <a:r>
                <a:rPr lang="en-US" sz="1400" dirty="0" smtClean="0">
                  <a:solidFill>
                    <a:srgbClr val="A85902"/>
                  </a:solidFill>
                </a:rPr>
                <a:t>Tesseract Training</a:t>
              </a:r>
              <a:endParaRPr lang="en-US" sz="1400" dirty="0">
                <a:solidFill>
                  <a:srgbClr val="A85902"/>
                </a:solidFill>
              </a:endParaRPr>
            </a:p>
          </p:txBody>
        </p:sp>
        <p:cxnSp>
          <p:nvCxnSpPr>
            <p:cNvPr id="18" name="Curved Connector 17"/>
            <p:cNvCxnSpPr>
              <a:stCxn id="17" idx="1"/>
            </p:cNvCxnSpPr>
            <p:nvPr/>
          </p:nvCxnSpPr>
          <p:spPr>
            <a:xfrm rot="10800000">
              <a:off x="2449632" y="879266"/>
              <a:ext cx="2757369" cy="466470"/>
            </a:xfrm>
            <a:prstGeom prst="curvedConnector3">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2627923" y="3546250"/>
            <a:ext cx="3686719" cy="920242"/>
            <a:chOff x="2566862" y="579382"/>
            <a:chExt cx="3686719" cy="920242"/>
          </a:xfrm>
        </p:grpSpPr>
        <p:sp>
          <p:nvSpPr>
            <p:cNvPr id="21" name="TextBox 20"/>
            <p:cNvSpPr txBox="1"/>
            <p:nvPr/>
          </p:nvSpPr>
          <p:spPr>
            <a:xfrm>
              <a:off x="5207000" y="1191847"/>
              <a:ext cx="1046581" cy="307777"/>
            </a:xfrm>
            <a:prstGeom prst="rect">
              <a:avLst/>
            </a:prstGeom>
            <a:noFill/>
            <a:ln>
              <a:solidFill>
                <a:schemeClr val="accent2">
                  <a:lumMod val="75000"/>
                </a:schemeClr>
              </a:solidFill>
            </a:ln>
          </p:spPr>
          <p:txBody>
            <a:bodyPr wrap="none" rtlCol="0">
              <a:spAutoFit/>
            </a:bodyPr>
            <a:lstStyle/>
            <a:p>
              <a:r>
                <a:rPr lang="en-US" sz="1400" dirty="0" err="1" smtClean="0">
                  <a:solidFill>
                    <a:srgbClr val="A85902"/>
                  </a:solidFill>
                </a:rPr>
                <a:t>deNoising</a:t>
              </a:r>
              <a:endParaRPr lang="en-US" sz="1400" dirty="0">
                <a:solidFill>
                  <a:srgbClr val="A85902"/>
                </a:solidFill>
              </a:endParaRPr>
            </a:p>
          </p:txBody>
        </p:sp>
        <p:cxnSp>
          <p:nvCxnSpPr>
            <p:cNvPr id="22" name="Curved Connector 21"/>
            <p:cNvCxnSpPr>
              <a:stCxn id="21" idx="1"/>
            </p:cNvCxnSpPr>
            <p:nvPr/>
          </p:nvCxnSpPr>
          <p:spPr>
            <a:xfrm rot="10800000">
              <a:off x="2566862" y="579382"/>
              <a:ext cx="2640138" cy="766355"/>
            </a:xfrm>
            <a:prstGeom prst="curvedConnector3">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1230923" y="4544645"/>
            <a:ext cx="2950308" cy="1873740"/>
            <a:chOff x="1230923" y="4544645"/>
            <a:chExt cx="2950308" cy="1873740"/>
          </a:xfrm>
        </p:grpSpPr>
        <p:sp>
          <p:nvSpPr>
            <p:cNvPr id="25" name="Rectangle 24"/>
            <p:cNvSpPr/>
            <p:nvPr/>
          </p:nvSpPr>
          <p:spPr>
            <a:xfrm>
              <a:off x="1230923" y="4544645"/>
              <a:ext cx="2950308" cy="1873740"/>
            </a:xfrm>
            <a:prstGeom prst="rect">
              <a:avLst/>
            </a:prstGeom>
            <a:noFill/>
            <a:ln w="38100" cmpd="sng">
              <a:solidFill>
                <a:srgbClr val="A859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357923" y="4640385"/>
              <a:ext cx="2676769" cy="1641230"/>
            </a:xfrm>
            <a:prstGeom prst="line">
              <a:avLst/>
            </a:prstGeom>
            <a:ln w="152400" cmpd="sng">
              <a:solidFill>
                <a:srgbClr val="A8590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1357923" y="4640385"/>
              <a:ext cx="2676770" cy="1709615"/>
            </a:xfrm>
            <a:prstGeom prst="line">
              <a:avLst/>
            </a:prstGeom>
            <a:ln w="152400">
              <a:solidFill>
                <a:srgbClr val="A85902"/>
              </a:solidFill>
            </a:ln>
          </p:spPr>
          <p:style>
            <a:lnRef idx="2">
              <a:schemeClr val="accent1"/>
            </a:lnRef>
            <a:fillRef idx="0">
              <a:schemeClr val="accent1"/>
            </a:fillRef>
            <a:effectRef idx="1">
              <a:schemeClr val="accent1"/>
            </a:effectRef>
            <a:fontRef idx="minor">
              <a:schemeClr val="tx1"/>
            </a:fontRef>
          </p:style>
        </p:cxnSp>
      </p:grpSp>
      <p:sp>
        <p:nvSpPr>
          <p:cNvPr id="23" name="Footer Placeholder 5"/>
          <p:cNvSpPr>
            <a:spLocks noGrp="1"/>
          </p:cNvSpPr>
          <p:nvPr>
            <p:ph type="ftr" sz="quarter" idx="11"/>
          </p:nvPr>
        </p:nvSpPr>
        <p:spPr>
          <a:xfrm>
            <a:off x="1025341" y="6577539"/>
            <a:ext cx="4738890" cy="365125"/>
          </a:xfrm>
        </p:spPr>
        <p:txBody>
          <a:bodyPr/>
          <a:lstStyle/>
          <a:p>
            <a:r>
              <a:rPr lang="en-US" sz="1200" b="1" dirty="0" smtClean="0"/>
              <a:t>From eMOP to AFP - </a:t>
            </a:r>
            <a:r>
              <a:rPr lang="en-US" sz="1200" b="1" dirty="0" smtClean="0"/>
              <a:t>Jennifer </a:t>
            </a:r>
            <a:r>
              <a:rPr lang="en-US" sz="1200" b="1" dirty="0" smtClean="0"/>
              <a:t>Hecker &amp; Matt Christy - 4/10/15</a:t>
            </a:r>
            <a:endParaRPr lang="en-US" sz="1200" b="1" dirty="0"/>
          </a:p>
        </p:txBody>
      </p:sp>
    </p:spTree>
    <p:extLst>
      <p:ext uri="{BB962C8B-B14F-4D97-AF65-F5344CB8AC3E}">
        <p14:creationId xmlns:p14="http://schemas.microsoft.com/office/powerpoint/2010/main" val="3708188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eMOP – Pre-processing</a:t>
            </a:r>
            <a:endParaRPr lang="en-US" dirty="0"/>
          </a:p>
        </p:txBody>
      </p:sp>
      <p:sp>
        <p:nvSpPr>
          <p:cNvPr id="5" name="Slide Number Placeholder 4"/>
          <p:cNvSpPr>
            <a:spLocks noGrp="1"/>
          </p:cNvSpPr>
          <p:nvPr>
            <p:ph type="sldNum" sz="quarter" idx="12"/>
          </p:nvPr>
        </p:nvSpPr>
        <p:spPr/>
        <p:txBody>
          <a:bodyPr/>
          <a:lstStyle/>
          <a:p>
            <a:fld id="{4A822907-8A9D-4F6B-98F6-913902AD56B5}" type="slidenum">
              <a:rPr lang="en-US" smtClean="0"/>
              <a:t>14</a:t>
            </a:fld>
            <a:endParaRPr lang="en-US"/>
          </a:p>
        </p:txBody>
      </p:sp>
      <p:grpSp>
        <p:nvGrpSpPr>
          <p:cNvPr id="6" name="Group 5"/>
          <p:cNvGrpSpPr/>
          <p:nvPr/>
        </p:nvGrpSpPr>
        <p:grpSpPr>
          <a:xfrm>
            <a:off x="1106514" y="207928"/>
            <a:ext cx="7597244" cy="905256"/>
            <a:chOff x="1106514" y="207928"/>
            <a:chExt cx="7597244" cy="905256"/>
          </a:xfrm>
        </p:grpSpPr>
        <p:pic>
          <p:nvPicPr>
            <p:cNvPr id="7" name="Picture 6" descr="eMOP-logo-s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514" y="207928"/>
              <a:ext cx="1972108" cy="905256"/>
            </a:xfrm>
            <a:prstGeom prst="rect">
              <a:avLst/>
            </a:prstGeom>
            <a:ln>
              <a:noFill/>
            </a:ln>
            <a:effectLst/>
          </p:spPr>
        </p:pic>
        <p:pic>
          <p:nvPicPr>
            <p:cNvPr id="8" name="Picture 7" descr="AFPlog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795" y="207928"/>
              <a:ext cx="2071963" cy="896112"/>
            </a:xfrm>
            <a:prstGeom prst="rect">
              <a:avLst/>
            </a:prstGeom>
            <a:ln>
              <a:solidFill>
                <a:srgbClr val="000000"/>
              </a:solidFill>
            </a:ln>
            <a:effectLst/>
          </p:spPr>
        </p:pic>
      </p:grpSp>
      <p:pic>
        <p:nvPicPr>
          <p:cNvPr id="11" name="Picture 10" descr="geek-weekly-03-023.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13" y="2067563"/>
            <a:ext cx="2962710" cy="4572000"/>
          </a:xfrm>
          <a:prstGeom prst="rect">
            <a:avLst/>
          </a:prstGeom>
        </p:spPr>
      </p:pic>
      <p:pic>
        <p:nvPicPr>
          <p:cNvPr id="12" name="Picture 11" descr="geek-weekly-03-023-local-r15b8.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1969" y="2067563"/>
            <a:ext cx="2962710" cy="4572000"/>
          </a:xfrm>
          <a:prstGeom prst="rect">
            <a:avLst/>
          </a:prstGeom>
        </p:spPr>
      </p:pic>
      <p:pic>
        <p:nvPicPr>
          <p:cNvPr id="13" name="Picture 12" descr="geek-weekly-03-023-local-r15b8-dnz-f6n12.t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3986" y="2067563"/>
            <a:ext cx="2962710" cy="4572000"/>
          </a:xfrm>
          <a:prstGeom prst="rect">
            <a:avLst/>
          </a:prstGeom>
        </p:spPr>
      </p:pic>
      <p:sp>
        <p:nvSpPr>
          <p:cNvPr id="14" name="TextBox 13"/>
          <p:cNvSpPr txBox="1"/>
          <p:nvPr/>
        </p:nvSpPr>
        <p:spPr>
          <a:xfrm>
            <a:off x="918307" y="6280000"/>
            <a:ext cx="1047132" cy="369332"/>
          </a:xfrm>
          <a:prstGeom prst="rect">
            <a:avLst/>
          </a:prstGeom>
          <a:noFill/>
          <a:ln>
            <a:solidFill>
              <a:srgbClr val="A85902"/>
            </a:solidFill>
          </a:ln>
        </p:spPr>
        <p:txBody>
          <a:bodyPr wrap="none" rtlCol="0">
            <a:spAutoFit/>
          </a:bodyPr>
          <a:lstStyle/>
          <a:p>
            <a:r>
              <a:rPr lang="en-US" dirty="0" smtClean="0">
                <a:solidFill>
                  <a:srgbClr val="A85902"/>
                </a:solidFill>
              </a:rPr>
              <a:t>Original</a:t>
            </a:r>
            <a:endParaRPr lang="en-US" dirty="0">
              <a:solidFill>
                <a:srgbClr val="A85902"/>
              </a:solidFill>
            </a:endParaRPr>
          </a:p>
        </p:txBody>
      </p:sp>
      <p:sp>
        <p:nvSpPr>
          <p:cNvPr id="15" name="TextBox 14"/>
          <p:cNvSpPr txBox="1"/>
          <p:nvPr/>
        </p:nvSpPr>
        <p:spPr>
          <a:xfrm>
            <a:off x="3981938" y="6294015"/>
            <a:ext cx="1183738" cy="369332"/>
          </a:xfrm>
          <a:prstGeom prst="rect">
            <a:avLst/>
          </a:prstGeom>
          <a:noFill/>
          <a:ln>
            <a:solidFill>
              <a:srgbClr val="A85902"/>
            </a:solidFill>
          </a:ln>
        </p:spPr>
        <p:txBody>
          <a:bodyPr wrap="none" rtlCol="0">
            <a:spAutoFit/>
          </a:bodyPr>
          <a:lstStyle/>
          <a:p>
            <a:r>
              <a:rPr lang="en-US" dirty="0" err="1" smtClean="0">
                <a:solidFill>
                  <a:srgbClr val="A85902"/>
                </a:solidFill>
              </a:rPr>
              <a:t>Binarized</a:t>
            </a:r>
            <a:endParaRPr lang="en-US" dirty="0">
              <a:solidFill>
                <a:srgbClr val="A85902"/>
              </a:solidFill>
            </a:endParaRPr>
          </a:p>
        </p:txBody>
      </p:sp>
      <p:sp>
        <p:nvSpPr>
          <p:cNvPr id="16" name="TextBox 15"/>
          <p:cNvSpPr txBox="1"/>
          <p:nvPr/>
        </p:nvSpPr>
        <p:spPr>
          <a:xfrm>
            <a:off x="6951784" y="6299116"/>
            <a:ext cx="1318991" cy="369332"/>
          </a:xfrm>
          <a:prstGeom prst="rect">
            <a:avLst/>
          </a:prstGeom>
          <a:noFill/>
          <a:ln>
            <a:solidFill>
              <a:srgbClr val="A85902"/>
            </a:solidFill>
          </a:ln>
        </p:spPr>
        <p:txBody>
          <a:bodyPr wrap="none" rtlCol="0">
            <a:spAutoFit/>
          </a:bodyPr>
          <a:lstStyle/>
          <a:p>
            <a:r>
              <a:rPr lang="en-US" dirty="0">
                <a:solidFill>
                  <a:srgbClr val="A85902"/>
                </a:solidFill>
              </a:rPr>
              <a:t>D</a:t>
            </a:r>
            <a:r>
              <a:rPr lang="en-US" dirty="0" smtClean="0">
                <a:solidFill>
                  <a:srgbClr val="A85902"/>
                </a:solidFill>
              </a:rPr>
              <a:t>e-noised</a:t>
            </a:r>
            <a:endParaRPr lang="en-US" dirty="0">
              <a:solidFill>
                <a:srgbClr val="A85902"/>
              </a:solidFill>
            </a:endParaRPr>
          </a:p>
        </p:txBody>
      </p:sp>
      <p:sp>
        <p:nvSpPr>
          <p:cNvPr id="17" name="Footer Placeholder 5"/>
          <p:cNvSpPr>
            <a:spLocks noGrp="1"/>
          </p:cNvSpPr>
          <p:nvPr>
            <p:ph type="ftr" sz="quarter" idx="11"/>
          </p:nvPr>
        </p:nvSpPr>
        <p:spPr>
          <a:xfrm>
            <a:off x="1025341" y="6577539"/>
            <a:ext cx="4738890" cy="365125"/>
          </a:xfrm>
        </p:spPr>
        <p:txBody>
          <a:bodyPr/>
          <a:lstStyle/>
          <a:p>
            <a:r>
              <a:rPr lang="en-US" sz="1200" b="1" dirty="0" smtClean="0"/>
              <a:t>From eMOP to AFP - </a:t>
            </a:r>
            <a:r>
              <a:rPr lang="en-US" sz="1200" b="1" dirty="0" smtClean="0"/>
              <a:t>Jennifer </a:t>
            </a:r>
            <a:r>
              <a:rPr lang="en-US" sz="1200" b="1" dirty="0" smtClean="0"/>
              <a:t>Hecker &amp; Matt Christy - 4/10/15</a:t>
            </a:r>
            <a:endParaRPr lang="en-US" sz="1200" b="1" dirty="0"/>
          </a:p>
        </p:txBody>
      </p:sp>
    </p:spTree>
    <p:extLst>
      <p:ext uri="{BB962C8B-B14F-4D97-AF65-F5344CB8AC3E}">
        <p14:creationId xmlns:p14="http://schemas.microsoft.com/office/powerpoint/2010/main" val="2953394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AFP - Results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Geek Weekly #3 </a:t>
            </a:r>
          </a:p>
          <a:p>
            <a:pPr lvl="1"/>
            <a:r>
              <a:rPr lang="en-US" dirty="0" smtClean="0"/>
              <a:t>9 pages of </a:t>
            </a:r>
            <a:r>
              <a:rPr lang="en-US" dirty="0" err="1" smtClean="0"/>
              <a:t>GroundTruth</a:t>
            </a:r>
            <a:r>
              <a:rPr lang="en-US" dirty="0" smtClean="0"/>
              <a:t> for typed pages</a:t>
            </a:r>
          </a:p>
          <a:p>
            <a:pPr lvl="1"/>
            <a:r>
              <a:rPr lang="en-US" b="1" dirty="0" smtClean="0"/>
              <a:t>63.9% </a:t>
            </a:r>
            <a:r>
              <a:rPr lang="en-US" dirty="0" smtClean="0"/>
              <a:t>correct on all 9 pages</a:t>
            </a:r>
          </a:p>
          <a:p>
            <a:pPr lvl="1"/>
            <a:r>
              <a:rPr lang="en-US" b="1" dirty="0" smtClean="0"/>
              <a:t>94.2%</a:t>
            </a:r>
            <a:r>
              <a:rPr lang="en-US" dirty="0" smtClean="0"/>
              <a:t> correct on 6 pages</a:t>
            </a:r>
          </a:p>
          <a:p>
            <a:r>
              <a:rPr lang="en-US" dirty="0" smtClean="0"/>
              <a:t>Analysis of what didn’t work</a:t>
            </a:r>
          </a:p>
          <a:p>
            <a:pPr lvl="1"/>
            <a:r>
              <a:rPr lang="en-US" dirty="0" smtClean="0"/>
              <a:t>Handwriting</a:t>
            </a:r>
          </a:p>
          <a:p>
            <a:pPr lvl="1"/>
            <a:r>
              <a:rPr lang="en-US" dirty="0" smtClean="0"/>
              <a:t>Page 10 was printed in an unusual italic typeface</a:t>
            </a:r>
          </a:p>
          <a:p>
            <a:pPr lvl="2"/>
            <a:r>
              <a:rPr lang="en-US" dirty="0" smtClean="0"/>
              <a:t>could create training – eMOP </a:t>
            </a:r>
          </a:p>
          <a:p>
            <a:pPr lvl="1"/>
            <a:r>
              <a:rPr lang="en-US" dirty="0" smtClean="0"/>
              <a:t>Pages 24 &amp; 25 had good text recognition, but wrong reading order</a:t>
            </a:r>
          </a:p>
          <a:p>
            <a:pPr lvl="1"/>
            <a:r>
              <a:rPr lang="en-US" dirty="0" smtClean="0"/>
              <a:t>Can put in </a:t>
            </a:r>
            <a:r>
              <a:rPr lang="en-US" dirty="0" err="1" smtClean="0"/>
              <a:t>FromThePage</a:t>
            </a:r>
            <a:endParaRPr lang="en-US" dirty="0"/>
          </a:p>
        </p:txBody>
      </p:sp>
      <p:sp>
        <p:nvSpPr>
          <p:cNvPr id="5" name="Slide Number Placeholder 4"/>
          <p:cNvSpPr>
            <a:spLocks noGrp="1"/>
          </p:cNvSpPr>
          <p:nvPr>
            <p:ph type="sldNum" sz="quarter" idx="12"/>
          </p:nvPr>
        </p:nvSpPr>
        <p:spPr/>
        <p:txBody>
          <a:bodyPr/>
          <a:lstStyle/>
          <a:p>
            <a:fld id="{4A822907-8A9D-4F6B-98F6-913902AD56B5}" type="slidenum">
              <a:rPr lang="en-US" smtClean="0"/>
              <a:t>15</a:t>
            </a:fld>
            <a:endParaRPr lang="en-US"/>
          </a:p>
        </p:txBody>
      </p:sp>
      <p:grpSp>
        <p:nvGrpSpPr>
          <p:cNvPr id="6" name="Group 5"/>
          <p:cNvGrpSpPr/>
          <p:nvPr/>
        </p:nvGrpSpPr>
        <p:grpSpPr>
          <a:xfrm>
            <a:off x="1106514" y="207928"/>
            <a:ext cx="7597244" cy="905256"/>
            <a:chOff x="1106514" y="207928"/>
            <a:chExt cx="7597244" cy="905256"/>
          </a:xfrm>
        </p:grpSpPr>
        <p:pic>
          <p:nvPicPr>
            <p:cNvPr id="7" name="Picture 6" descr="eMOP-logo-s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514" y="207928"/>
              <a:ext cx="1972108" cy="905256"/>
            </a:xfrm>
            <a:prstGeom prst="rect">
              <a:avLst/>
            </a:prstGeom>
            <a:ln>
              <a:noFill/>
            </a:ln>
            <a:effectLst/>
          </p:spPr>
        </p:pic>
        <p:pic>
          <p:nvPicPr>
            <p:cNvPr id="8" name="Picture 7" descr="AFPlog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795" y="207928"/>
              <a:ext cx="2071963" cy="896112"/>
            </a:xfrm>
            <a:prstGeom prst="rect">
              <a:avLst/>
            </a:prstGeom>
            <a:ln>
              <a:solidFill>
                <a:srgbClr val="000000"/>
              </a:solidFill>
            </a:ln>
            <a:effectLst/>
          </p:spPr>
        </p:pic>
      </p:grpSp>
      <p:grpSp>
        <p:nvGrpSpPr>
          <p:cNvPr id="13" name="Group 12"/>
          <p:cNvGrpSpPr/>
          <p:nvPr/>
        </p:nvGrpSpPr>
        <p:grpSpPr>
          <a:xfrm>
            <a:off x="279533" y="2507255"/>
            <a:ext cx="8304632" cy="3419664"/>
            <a:chOff x="279533" y="2507255"/>
            <a:chExt cx="8304632" cy="3419664"/>
          </a:xfrm>
        </p:grpSpPr>
        <p:pic>
          <p:nvPicPr>
            <p:cNvPr id="11" name="Picture 10" descr="gw-03-10-close.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533" y="2507255"/>
              <a:ext cx="8304632" cy="3353970"/>
            </a:xfrm>
            <a:prstGeom prst="rect">
              <a:avLst/>
            </a:prstGeom>
          </p:spPr>
        </p:pic>
        <p:sp>
          <p:nvSpPr>
            <p:cNvPr id="12" name="TextBox 11"/>
            <p:cNvSpPr txBox="1"/>
            <p:nvPr/>
          </p:nvSpPr>
          <p:spPr>
            <a:xfrm>
              <a:off x="6163510" y="5557587"/>
              <a:ext cx="1104051" cy="369332"/>
            </a:xfrm>
            <a:prstGeom prst="rect">
              <a:avLst/>
            </a:prstGeom>
            <a:noFill/>
            <a:ln>
              <a:solidFill>
                <a:srgbClr val="A85902"/>
              </a:solidFill>
            </a:ln>
          </p:spPr>
          <p:txBody>
            <a:bodyPr wrap="none" rtlCol="0">
              <a:spAutoFit/>
            </a:bodyPr>
            <a:lstStyle/>
            <a:p>
              <a:r>
                <a:rPr lang="en-US" dirty="0" smtClean="0">
                  <a:solidFill>
                    <a:srgbClr val="A85902"/>
                  </a:solidFill>
                </a:rPr>
                <a:t>Page 10</a:t>
              </a:r>
              <a:endParaRPr lang="en-US" dirty="0">
                <a:solidFill>
                  <a:srgbClr val="A85902"/>
                </a:solidFill>
              </a:endParaRPr>
            </a:p>
          </p:txBody>
        </p:sp>
      </p:grpSp>
      <p:pic>
        <p:nvPicPr>
          <p:cNvPr id="14" name="Picture 13" descr="geek-weekly-03-025-local-r15b8-dnz-f6n12.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237" y="207928"/>
            <a:ext cx="4209933" cy="6496692"/>
          </a:xfrm>
          <a:prstGeom prst="rect">
            <a:avLst/>
          </a:prstGeom>
        </p:spPr>
      </p:pic>
      <p:grpSp>
        <p:nvGrpSpPr>
          <p:cNvPr id="28" name="Group 27"/>
          <p:cNvGrpSpPr/>
          <p:nvPr/>
        </p:nvGrpSpPr>
        <p:grpSpPr>
          <a:xfrm>
            <a:off x="1270074" y="182921"/>
            <a:ext cx="7454826" cy="6501383"/>
            <a:chOff x="1270074" y="182921"/>
            <a:chExt cx="7454826" cy="6501383"/>
          </a:xfrm>
        </p:grpSpPr>
        <p:pic>
          <p:nvPicPr>
            <p:cNvPr id="15" name="Picture 14" descr="gw-3-25-txt-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8001" y="182921"/>
              <a:ext cx="4336899" cy="6501383"/>
            </a:xfrm>
            <a:prstGeom prst="rect">
              <a:avLst/>
            </a:prstGeom>
          </p:spPr>
        </p:pic>
        <p:cxnSp>
          <p:nvCxnSpPr>
            <p:cNvPr id="17" name="Straight Connector 16"/>
            <p:cNvCxnSpPr/>
            <p:nvPr/>
          </p:nvCxnSpPr>
          <p:spPr>
            <a:xfrm flipH="1" flipV="1">
              <a:off x="2155924" y="1104040"/>
              <a:ext cx="2232077" cy="379348"/>
            </a:xfrm>
            <a:prstGeom prst="line">
              <a:avLst/>
            </a:prstGeom>
            <a:ln w="38100" cmpd="sng">
              <a:solidFill>
                <a:srgbClr val="A8590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388001" y="207928"/>
              <a:ext cx="0" cy="3100347"/>
            </a:xfrm>
            <a:prstGeom prst="line">
              <a:avLst/>
            </a:prstGeom>
            <a:ln w="38100" cmpd="sng">
              <a:solidFill>
                <a:srgbClr val="A8590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388001" y="3799180"/>
              <a:ext cx="0" cy="1675481"/>
            </a:xfrm>
            <a:prstGeom prst="line">
              <a:avLst/>
            </a:prstGeom>
            <a:ln w="38100" cmpd="sng">
              <a:solidFill>
                <a:srgbClr val="A85902"/>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3404652" y="2721323"/>
              <a:ext cx="983349" cy="1878246"/>
            </a:xfrm>
            <a:prstGeom prst="line">
              <a:avLst/>
            </a:prstGeom>
            <a:ln w="38100" cmpd="sng">
              <a:solidFill>
                <a:srgbClr val="A8590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388001" y="6040269"/>
              <a:ext cx="0" cy="537270"/>
            </a:xfrm>
            <a:prstGeom prst="line">
              <a:avLst/>
            </a:prstGeom>
            <a:ln w="38100" cmpd="sng">
              <a:solidFill>
                <a:srgbClr val="A8590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flipV="1">
              <a:off x="1270074" y="4172695"/>
              <a:ext cx="3117927" cy="2093634"/>
            </a:xfrm>
            <a:prstGeom prst="line">
              <a:avLst/>
            </a:prstGeom>
            <a:ln w="38100" cmpd="sng">
              <a:solidFill>
                <a:srgbClr val="A85902"/>
              </a:solidFill>
            </a:ln>
          </p:spPr>
          <p:style>
            <a:lnRef idx="2">
              <a:schemeClr val="accent1"/>
            </a:lnRef>
            <a:fillRef idx="0">
              <a:schemeClr val="accent1"/>
            </a:fillRef>
            <a:effectRef idx="1">
              <a:schemeClr val="accent1"/>
            </a:effectRef>
            <a:fontRef idx="minor">
              <a:schemeClr val="tx1"/>
            </a:fontRef>
          </p:style>
        </p:cxnSp>
      </p:grpSp>
      <p:pic>
        <p:nvPicPr>
          <p:cNvPr id="29" name="Picture 28" descr="gw-3-25-txt-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3458" y="203236"/>
            <a:ext cx="4160165" cy="6501384"/>
          </a:xfrm>
          <a:prstGeom prst="rect">
            <a:avLst/>
          </a:prstGeom>
        </p:spPr>
      </p:pic>
      <p:sp>
        <p:nvSpPr>
          <p:cNvPr id="22" name="Footer Placeholder 5"/>
          <p:cNvSpPr>
            <a:spLocks noGrp="1"/>
          </p:cNvSpPr>
          <p:nvPr>
            <p:ph type="ftr" sz="quarter" idx="11"/>
          </p:nvPr>
        </p:nvSpPr>
        <p:spPr>
          <a:xfrm>
            <a:off x="1025341" y="6577539"/>
            <a:ext cx="4738890" cy="365125"/>
          </a:xfrm>
        </p:spPr>
        <p:txBody>
          <a:bodyPr/>
          <a:lstStyle/>
          <a:p>
            <a:r>
              <a:rPr lang="en-US" sz="1200" b="1" dirty="0" smtClean="0"/>
              <a:t>From eMOP to AFP - </a:t>
            </a:r>
            <a:r>
              <a:rPr lang="en-US" sz="1200" b="1" dirty="0" smtClean="0"/>
              <a:t>Jennifer </a:t>
            </a:r>
            <a:r>
              <a:rPr lang="en-US" sz="1200" b="1" dirty="0" smtClean="0"/>
              <a:t>Hecker &amp; Matt Christy - 4/10/15</a:t>
            </a:r>
            <a:endParaRPr lang="en-US" sz="1200" b="1" dirty="0"/>
          </a:p>
        </p:txBody>
      </p:sp>
    </p:spTree>
    <p:extLst>
      <p:ext uri="{BB962C8B-B14F-4D97-AF65-F5344CB8AC3E}">
        <p14:creationId xmlns:p14="http://schemas.microsoft.com/office/powerpoint/2010/main" val="3478574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0-ppt_w/2"/>
                                          </p:val>
                                        </p:tav>
                                      </p:tavLst>
                                    </p:anim>
                                    <p:anim calcmode="lin" valueType="num">
                                      <p:cBhvr additive="base">
                                        <p:cTn id="13" dur="500"/>
                                        <p:tgtEl>
                                          <p:spTgt spid="13"/>
                                        </p:tgtEl>
                                        <p:attrNameLst>
                                          <p:attrName>ppt_y</p:attrName>
                                        </p:attrNameLst>
                                      </p:cBhvr>
                                      <p:tavLst>
                                        <p:tav tm="0">
                                          <p:val>
                                            <p:strVal val="ppt_y"/>
                                          </p:val>
                                        </p:tav>
                                        <p:tav tm="100000">
                                          <p:val>
                                            <p:strVal val="ppt_y"/>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8" fill="hold"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0-ppt_w/2"/>
                                          </p:val>
                                        </p:tav>
                                      </p:tavLst>
                                    </p:anim>
                                    <p:anim calcmode="lin" valueType="num">
                                      <p:cBhvr additive="base">
                                        <p:cTn id="31" dur="500"/>
                                        <p:tgtEl>
                                          <p:spTgt spid="28"/>
                                        </p:tgtEl>
                                        <p:attrNameLst>
                                          <p:attrName>ppt_y</p:attrName>
                                        </p:attrNameLst>
                                      </p:cBhvr>
                                      <p:tavLst>
                                        <p:tav tm="0">
                                          <p:val>
                                            <p:strVal val="ppt_y"/>
                                          </p:val>
                                        </p:tav>
                                        <p:tav tm="100000">
                                          <p:val>
                                            <p:strVal val="ppt_y"/>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1+#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8" fill="hold" nodeType="clickEffect">
                                  <p:stCondLst>
                                    <p:cond delay="0"/>
                                  </p:stCondLst>
                                  <p:childTnLst>
                                    <p:anim calcmode="lin" valueType="num">
                                      <p:cBhvr additive="base">
                                        <p:cTn id="42" dur="500"/>
                                        <p:tgtEl>
                                          <p:spTgt spid="29"/>
                                        </p:tgtEl>
                                        <p:attrNameLst>
                                          <p:attrName>ppt_x</p:attrName>
                                        </p:attrNameLst>
                                      </p:cBhvr>
                                      <p:tavLst>
                                        <p:tav tm="0">
                                          <p:val>
                                            <p:strVal val="ppt_x"/>
                                          </p:val>
                                        </p:tav>
                                        <p:tav tm="100000">
                                          <p:val>
                                            <p:strVal val="0-ppt_w/2"/>
                                          </p:val>
                                        </p:tav>
                                      </p:tavLst>
                                    </p:anim>
                                    <p:anim calcmode="lin" valueType="num">
                                      <p:cBhvr additive="base">
                                        <p:cTn id="43" dur="500"/>
                                        <p:tgtEl>
                                          <p:spTgt spid="29"/>
                                        </p:tgtEl>
                                        <p:attrNameLst>
                                          <p:attrName>ppt_y</p:attrName>
                                        </p:attrNameLst>
                                      </p:cBhvr>
                                      <p:tavLst>
                                        <p:tav tm="0">
                                          <p:val>
                                            <p:strVal val="ppt_y"/>
                                          </p:val>
                                        </p:tav>
                                        <p:tav tm="100000">
                                          <p:val>
                                            <p:strVal val="ppt_y"/>
                                          </p:val>
                                        </p:tav>
                                      </p:tavLst>
                                    </p:anim>
                                    <p:set>
                                      <p:cBhvr>
                                        <p:cTn id="44" dur="1" fill="hold">
                                          <p:stCondLst>
                                            <p:cond delay="499"/>
                                          </p:stCondLst>
                                        </p:cTn>
                                        <p:tgtEl>
                                          <p:spTgt spid="29"/>
                                        </p:tgtEl>
                                        <p:attrNameLst>
                                          <p:attrName>style.visibility</p:attrName>
                                        </p:attrNameLst>
                                      </p:cBhvr>
                                      <p:to>
                                        <p:strVal val="hidden"/>
                                      </p:to>
                                    </p:set>
                                  </p:childTnLst>
                                </p:cTn>
                              </p:par>
                              <p:par>
                                <p:cTn id="45" presetID="2" presetClass="exit" presetSubtype="8" fill="hold" nodeType="with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0-ppt_w/2"/>
                                          </p:val>
                                        </p:tav>
                                      </p:tavLst>
                                    </p:anim>
                                    <p:anim calcmode="lin" valueType="num">
                                      <p:cBhvr additive="base">
                                        <p:cTn id="47" dur="500"/>
                                        <p:tgtEl>
                                          <p:spTgt spid="14"/>
                                        </p:tgtEl>
                                        <p:attrNameLst>
                                          <p:attrName>ppt_y</p:attrName>
                                        </p:attrNameLst>
                                      </p:cBhvr>
                                      <p:tavLst>
                                        <p:tav tm="0">
                                          <p:val>
                                            <p:strVal val="ppt_y"/>
                                          </p:val>
                                        </p:tav>
                                        <p:tav tm="100000">
                                          <p:val>
                                            <p:strVal val="ppt_y"/>
                                          </p:val>
                                        </p:tav>
                                      </p:tavLst>
                                    </p:anim>
                                    <p:set>
                                      <p:cBhvr>
                                        <p:cTn id="4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p:nvPr>
        </p:nvSpPr>
        <p:spPr>
          <a:xfrm>
            <a:off x="457199" y="226773"/>
            <a:ext cx="6508377" cy="636288"/>
          </a:xfrm>
        </p:spPr>
        <p:txBody>
          <a:bodyPr>
            <a:normAutofit fontScale="90000"/>
          </a:bodyPr>
          <a:lstStyle/>
          <a:p>
            <a:r>
              <a:rPr lang="en-US" dirty="0" smtClean="0"/>
              <a:t>eMOP – De-noising</a:t>
            </a:r>
            <a:endParaRPr lang="en-US" dirty="0"/>
          </a:p>
        </p:txBody>
      </p:sp>
      <p:sp>
        <p:nvSpPr>
          <p:cNvPr id="6" name="Slide Number Placeholder 5"/>
          <p:cNvSpPr>
            <a:spLocks noGrp="1"/>
          </p:cNvSpPr>
          <p:nvPr>
            <p:ph type="sldNum" sz="quarter" idx="12"/>
          </p:nvPr>
        </p:nvSpPr>
        <p:spPr/>
        <p:txBody>
          <a:bodyPr/>
          <a:lstStyle/>
          <a:p>
            <a:fld id="{57AF16DE-A0D5-4438-950F-5B1E159C2C28}" type="slidenum">
              <a:rPr lang="en-US" smtClean="0"/>
              <a:t>16</a:t>
            </a:fld>
            <a:endParaRPr lang="en-US"/>
          </a:p>
        </p:txBody>
      </p:sp>
      <p:pic>
        <p:nvPicPr>
          <p:cNvPr id="8" name="Picture 7" descr="Denoise-text-EEBO-46557-1-BEF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83" y="948470"/>
            <a:ext cx="4810954" cy="5407880"/>
          </a:xfrm>
          <a:prstGeom prst="rect">
            <a:avLst/>
          </a:prstGeom>
          <a:noFill/>
          <a:ln>
            <a:solidFill>
              <a:srgbClr val="000090"/>
            </a:solidFill>
          </a:ln>
        </p:spPr>
      </p:pic>
      <p:pic>
        <p:nvPicPr>
          <p:cNvPr id="9" name="Picture 8" descr="Denoise-text-EEBO-46557-1-AF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805" y="2101432"/>
            <a:ext cx="3313712" cy="3893612"/>
          </a:xfrm>
          <a:prstGeom prst="rect">
            <a:avLst/>
          </a:prstGeom>
          <a:noFill/>
          <a:ln>
            <a:solidFill>
              <a:srgbClr val="000090"/>
            </a:solidFill>
          </a:ln>
        </p:spPr>
      </p:pic>
      <p:pic>
        <p:nvPicPr>
          <p:cNvPr id="7" name="Picture 6" descr="Denoise-text-EEBO-46557-1.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5580" y="1139129"/>
            <a:ext cx="2204225" cy="3840362"/>
          </a:xfrm>
          <a:prstGeom prst="rect">
            <a:avLst/>
          </a:prstGeom>
        </p:spPr>
      </p:pic>
      <p:sp>
        <p:nvSpPr>
          <p:cNvPr id="10" name="TextBox 9"/>
          <p:cNvSpPr txBox="1"/>
          <p:nvPr/>
        </p:nvSpPr>
        <p:spPr>
          <a:xfrm>
            <a:off x="3350519" y="5132616"/>
            <a:ext cx="1471940" cy="369332"/>
          </a:xfrm>
          <a:prstGeom prst="rect">
            <a:avLst/>
          </a:prstGeom>
          <a:noFill/>
        </p:spPr>
        <p:txBody>
          <a:bodyPr wrap="none" rtlCol="0">
            <a:spAutoFit/>
          </a:bodyPr>
          <a:lstStyle/>
          <a:p>
            <a:r>
              <a:rPr lang="en-US" dirty="0" smtClean="0">
                <a:solidFill>
                  <a:srgbClr val="C64847"/>
                </a:solidFill>
              </a:rPr>
              <a:t>Before: 35%</a:t>
            </a:r>
            <a:endParaRPr lang="en-US" dirty="0">
              <a:solidFill>
                <a:srgbClr val="C64847"/>
              </a:solidFill>
            </a:endParaRPr>
          </a:p>
        </p:txBody>
      </p:sp>
      <p:sp>
        <p:nvSpPr>
          <p:cNvPr id="11" name="TextBox 10"/>
          <p:cNvSpPr txBox="1"/>
          <p:nvPr/>
        </p:nvSpPr>
        <p:spPr>
          <a:xfrm>
            <a:off x="5982011" y="5132616"/>
            <a:ext cx="1288108" cy="369332"/>
          </a:xfrm>
          <a:prstGeom prst="rect">
            <a:avLst/>
          </a:prstGeom>
          <a:noFill/>
        </p:spPr>
        <p:txBody>
          <a:bodyPr wrap="none" rtlCol="0">
            <a:spAutoFit/>
          </a:bodyPr>
          <a:lstStyle/>
          <a:p>
            <a:r>
              <a:rPr lang="en-US" dirty="0" smtClean="0">
                <a:solidFill>
                  <a:srgbClr val="C64847"/>
                </a:solidFill>
              </a:rPr>
              <a:t>After: 58%</a:t>
            </a:r>
            <a:endParaRPr lang="en-US" dirty="0">
              <a:solidFill>
                <a:srgbClr val="C64847"/>
              </a:solidFill>
            </a:endParaRPr>
          </a:p>
        </p:txBody>
      </p:sp>
      <p:sp>
        <p:nvSpPr>
          <p:cNvPr id="12" name="Footer Placeholder 5"/>
          <p:cNvSpPr>
            <a:spLocks noGrp="1"/>
          </p:cNvSpPr>
          <p:nvPr>
            <p:ph type="ftr" sz="quarter" idx="11"/>
          </p:nvPr>
        </p:nvSpPr>
        <p:spPr>
          <a:xfrm>
            <a:off x="1025341" y="6577539"/>
            <a:ext cx="4738890" cy="365125"/>
          </a:xfrm>
        </p:spPr>
        <p:txBody>
          <a:bodyPr/>
          <a:lstStyle/>
          <a:p>
            <a:r>
              <a:rPr lang="en-US" sz="1200" b="1" dirty="0" smtClean="0"/>
              <a:t>From eMOP to AFP - </a:t>
            </a:r>
            <a:r>
              <a:rPr lang="en-US" sz="1200" b="1" dirty="0" smtClean="0"/>
              <a:t>Jennifer </a:t>
            </a:r>
            <a:r>
              <a:rPr lang="en-US" sz="1200" b="1" dirty="0" smtClean="0"/>
              <a:t>Hecker &amp; Matt Christy - 4/10/15</a:t>
            </a:r>
            <a:endParaRPr lang="en-US" sz="1200" b="1" dirty="0"/>
          </a:p>
        </p:txBody>
      </p:sp>
    </p:spTree>
    <p:extLst>
      <p:ext uri="{BB962C8B-B14F-4D97-AF65-F5344CB8AC3E}">
        <p14:creationId xmlns:p14="http://schemas.microsoft.com/office/powerpoint/2010/main" val="22583917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p:nvPr>
        </p:nvSpPr>
        <p:spPr>
          <a:xfrm>
            <a:off x="457199" y="226773"/>
            <a:ext cx="6508377" cy="636288"/>
          </a:xfrm>
        </p:spPr>
        <p:txBody>
          <a:bodyPr>
            <a:normAutofit fontScale="90000"/>
          </a:bodyPr>
          <a:lstStyle/>
          <a:p>
            <a:r>
              <a:rPr lang="en-US" dirty="0"/>
              <a:t>eMOP – De-noising</a:t>
            </a:r>
          </a:p>
        </p:txBody>
      </p:sp>
      <p:sp>
        <p:nvSpPr>
          <p:cNvPr id="6" name="Slide Number Placeholder 5"/>
          <p:cNvSpPr>
            <a:spLocks noGrp="1"/>
          </p:cNvSpPr>
          <p:nvPr>
            <p:ph type="sldNum" sz="quarter" idx="12"/>
          </p:nvPr>
        </p:nvSpPr>
        <p:spPr/>
        <p:txBody>
          <a:bodyPr/>
          <a:lstStyle/>
          <a:p>
            <a:fld id="{57AF16DE-A0D5-4438-950F-5B1E159C2C28}" type="slidenum">
              <a:rPr lang="en-US" smtClean="0"/>
              <a:t>17</a:t>
            </a:fld>
            <a:endParaRPr lang="en-US"/>
          </a:p>
        </p:txBody>
      </p:sp>
      <p:pic>
        <p:nvPicPr>
          <p:cNvPr id="3" name="Picture 2" descr="Denoise-img-EEBO-6041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1447" y="984753"/>
            <a:ext cx="3389912" cy="4976680"/>
          </a:xfrm>
          <a:prstGeom prst="rect">
            <a:avLst/>
          </a:prstGeom>
        </p:spPr>
      </p:pic>
      <p:pic>
        <p:nvPicPr>
          <p:cNvPr id="4" name="Picture 3" descr="Denoise-img-EEBO-60410-6-BEFO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685" y="1128792"/>
            <a:ext cx="1136611" cy="4832641"/>
          </a:xfrm>
          <a:prstGeom prst="rect">
            <a:avLst/>
          </a:prstGeom>
          <a:ln>
            <a:solidFill>
              <a:srgbClr val="000090"/>
            </a:solidFill>
          </a:ln>
        </p:spPr>
      </p:pic>
      <p:sp>
        <p:nvSpPr>
          <p:cNvPr id="10" name="TextBox 9"/>
          <p:cNvSpPr txBox="1"/>
          <p:nvPr/>
        </p:nvSpPr>
        <p:spPr>
          <a:xfrm>
            <a:off x="1525012" y="4512795"/>
            <a:ext cx="909399" cy="369332"/>
          </a:xfrm>
          <a:prstGeom prst="rect">
            <a:avLst/>
          </a:prstGeom>
          <a:solidFill>
            <a:srgbClr val="FFFFFF"/>
          </a:solidFill>
        </p:spPr>
        <p:txBody>
          <a:bodyPr wrap="none" rtlCol="0">
            <a:spAutoFit/>
          </a:bodyPr>
          <a:lstStyle/>
          <a:p>
            <a:r>
              <a:rPr lang="en-US" dirty="0" smtClean="0">
                <a:solidFill>
                  <a:srgbClr val="C64847"/>
                </a:solidFill>
              </a:rPr>
              <a:t>Before</a:t>
            </a:r>
            <a:endParaRPr lang="en-US" dirty="0">
              <a:solidFill>
                <a:srgbClr val="C64847"/>
              </a:solidFill>
            </a:endParaRPr>
          </a:p>
        </p:txBody>
      </p:sp>
      <p:pic>
        <p:nvPicPr>
          <p:cNvPr id="12" name="Picture 11" descr="Denoise-img-EEBO-60410-6-AF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4060" y="1128791"/>
            <a:ext cx="878662" cy="4832641"/>
          </a:xfrm>
          <a:prstGeom prst="rect">
            <a:avLst/>
          </a:prstGeom>
          <a:ln>
            <a:solidFill>
              <a:srgbClr val="000090"/>
            </a:solidFill>
          </a:ln>
        </p:spPr>
      </p:pic>
      <p:sp>
        <p:nvSpPr>
          <p:cNvPr id="11" name="TextBox 10"/>
          <p:cNvSpPr txBox="1"/>
          <p:nvPr/>
        </p:nvSpPr>
        <p:spPr>
          <a:xfrm>
            <a:off x="7462683" y="4512795"/>
            <a:ext cx="725567" cy="369332"/>
          </a:xfrm>
          <a:prstGeom prst="rect">
            <a:avLst/>
          </a:prstGeom>
          <a:solidFill>
            <a:schemeClr val="bg1"/>
          </a:solidFill>
        </p:spPr>
        <p:txBody>
          <a:bodyPr wrap="none" rtlCol="0">
            <a:spAutoFit/>
          </a:bodyPr>
          <a:lstStyle/>
          <a:p>
            <a:r>
              <a:rPr lang="en-US" dirty="0" smtClean="0">
                <a:solidFill>
                  <a:srgbClr val="C64847"/>
                </a:solidFill>
              </a:rPr>
              <a:t>After</a:t>
            </a:r>
            <a:endParaRPr lang="en-US" dirty="0">
              <a:solidFill>
                <a:srgbClr val="C64847"/>
              </a:solidFill>
            </a:endParaRPr>
          </a:p>
        </p:txBody>
      </p:sp>
      <p:sp>
        <p:nvSpPr>
          <p:cNvPr id="9" name="Footer Placeholder 5"/>
          <p:cNvSpPr>
            <a:spLocks noGrp="1"/>
          </p:cNvSpPr>
          <p:nvPr>
            <p:ph type="ftr" sz="quarter" idx="11"/>
          </p:nvPr>
        </p:nvSpPr>
        <p:spPr>
          <a:xfrm>
            <a:off x="1025341" y="6577539"/>
            <a:ext cx="4738890" cy="365125"/>
          </a:xfrm>
        </p:spPr>
        <p:txBody>
          <a:bodyPr/>
          <a:lstStyle/>
          <a:p>
            <a:r>
              <a:rPr lang="en-US" sz="1200" b="1" dirty="0" smtClean="0"/>
              <a:t>From eMOP to AFP - </a:t>
            </a:r>
            <a:r>
              <a:rPr lang="en-US" sz="1200" b="1" dirty="0" smtClean="0"/>
              <a:t>Jennifer </a:t>
            </a:r>
            <a:r>
              <a:rPr lang="en-US" sz="1200" b="1" dirty="0" smtClean="0"/>
              <a:t>Hecker &amp; Matt Christy - 4/10/15</a:t>
            </a:r>
            <a:endParaRPr lang="en-US" sz="1200" b="1" dirty="0"/>
          </a:p>
        </p:txBody>
      </p:sp>
    </p:spTree>
    <p:extLst>
      <p:ext uri="{BB962C8B-B14F-4D97-AF65-F5344CB8AC3E}">
        <p14:creationId xmlns:p14="http://schemas.microsoft.com/office/powerpoint/2010/main" val="3799029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Integrating </a:t>
            </a:r>
            <a:r>
              <a:rPr lang="en-US" dirty="0" err="1" smtClean="0"/>
              <a:t>eMOP</a:t>
            </a:r>
            <a:endParaRPr lang="en-US" dirty="0"/>
          </a:p>
        </p:txBody>
      </p:sp>
      <p:sp>
        <p:nvSpPr>
          <p:cNvPr id="3" name="Content Placeholder 2"/>
          <p:cNvSpPr>
            <a:spLocks noGrp="1"/>
          </p:cNvSpPr>
          <p:nvPr>
            <p:ph idx="1"/>
          </p:nvPr>
        </p:nvSpPr>
        <p:spPr>
          <a:xfrm>
            <a:off x="681557" y="2507968"/>
            <a:ext cx="7780886" cy="1098053"/>
          </a:xfrm>
        </p:spPr>
        <p:txBody>
          <a:bodyPr>
            <a:noAutofit/>
          </a:bodyPr>
          <a:lstStyle/>
          <a:p>
            <a:r>
              <a:rPr lang="en-US" sz="2200" dirty="0" smtClean="0"/>
              <a:t>From </a:t>
            </a:r>
            <a:r>
              <a:rPr lang="en-US" sz="2200" dirty="0"/>
              <a:t>the </a:t>
            </a:r>
            <a:r>
              <a:rPr lang="en-US" sz="2200" dirty="0" smtClean="0"/>
              <a:t>Page: new </a:t>
            </a:r>
            <a:r>
              <a:rPr lang="en-US" sz="2200" dirty="0"/>
              <a:t>status designation </a:t>
            </a:r>
            <a:r>
              <a:rPr lang="en-US" sz="2200" dirty="0" smtClean="0"/>
              <a:t>will be added</a:t>
            </a:r>
          </a:p>
          <a:p>
            <a:r>
              <a:rPr lang="en-US" sz="2200" dirty="0" smtClean="0"/>
              <a:t>Launch refocused transcription effort this summer</a:t>
            </a:r>
          </a:p>
        </p:txBody>
      </p:sp>
      <p:sp>
        <p:nvSpPr>
          <p:cNvPr id="6" name="Footer Placeholder 5"/>
          <p:cNvSpPr>
            <a:spLocks noGrp="1"/>
          </p:cNvSpPr>
          <p:nvPr>
            <p:ph type="ftr" sz="quarter" idx="11"/>
          </p:nvPr>
        </p:nvSpPr>
        <p:spPr>
          <a:xfrm>
            <a:off x="1025341" y="6577539"/>
            <a:ext cx="4682588" cy="365125"/>
          </a:xfrm>
        </p:spPr>
        <p:txBody>
          <a:bodyPr/>
          <a:lstStyle/>
          <a:p>
            <a:r>
              <a:rPr lang="en-US" sz="1200" b="1" dirty="0" smtClean="0"/>
              <a:t>From eMOP to AFP - Jennifer Hecker &amp; Matt Christy - 4/10/15</a:t>
            </a:r>
            <a:endParaRPr lang="en-US" sz="1200" b="1" dirty="0"/>
          </a:p>
        </p:txBody>
      </p:sp>
      <p:sp>
        <p:nvSpPr>
          <p:cNvPr id="7" name="Slide Number Placeholder 6"/>
          <p:cNvSpPr>
            <a:spLocks noGrp="1"/>
          </p:cNvSpPr>
          <p:nvPr>
            <p:ph type="sldNum" sz="quarter" idx="12"/>
          </p:nvPr>
        </p:nvSpPr>
        <p:spPr/>
        <p:txBody>
          <a:bodyPr/>
          <a:lstStyle/>
          <a:p>
            <a:fld id="{4A822907-8A9D-4F6B-98F6-913902AD56B5}" type="slidenum">
              <a:rPr lang="en-US" smtClean="0"/>
              <a:t>18</a:t>
            </a:fld>
            <a:endParaRPr lang="en-US"/>
          </a:p>
        </p:txBody>
      </p:sp>
      <p:grpSp>
        <p:nvGrpSpPr>
          <p:cNvPr id="11" name="Group 10"/>
          <p:cNvGrpSpPr/>
          <p:nvPr/>
        </p:nvGrpSpPr>
        <p:grpSpPr>
          <a:xfrm>
            <a:off x="1106514" y="207928"/>
            <a:ext cx="7597244" cy="905256"/>
            <a:chOff x="1106514" y="207928"/>
            <a:chExt cx="7597244" cy="905256"/>
          </a:xfrm>
        </p:grpSpPr>
        <p:pic>
          <p:nvPicPr>
            <p:cNvPr id="9" name="Picture 8" descr="eMOP-logo-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14" y="207928"/>
              <a:ext cx="1972108" cy="905256"/>
            </a:xfrm>
            <a:prstGeom prst="rect">
              <a:avLst/>
            </a:prstGeom>
            <a:ln>
              <a:noFill/>
            </a:ln>
            <a:effectLst/>
          </p:spPr>
        </p:pic>
        <p:pic>
          <p:nvPicPr>
            <p:cNvPr id="10" name="Picture 9" descr="AFPlogo.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795" y="207928"/>
              <a:ext cx="2071963" cy="896112"/>
            </a:xfrm>
            <a:prstGeom prst="rect">
              <a:avLst/>
            </a:prstGeom>
            <a:ln>
              <a:solidFill>
                <a:srgbClr val="000000"/>
              </a:solidFill>
            </a:ln>
            <a:effectLst/>
          </p:spPr>
        </p:pic>
      </p:grpSp>
      <p:pic>
        <p:nvPicPr>
          <p:cNvPr id="12" name="Picture 11" descr="newAFPworkflow.png"/>
          <p:cNvPicPr>
            <a:picLocks noChangeAspect="1"/>
          </p:cNvPicPr>
          <p:nvPr/>
        </p:nvPicPr>
        <p:blipFill rotWithShape="1">
          <a:blip r:embed="rId5" cstate="print">
            <a:extLst>
              <a:ext uri="{28A0092B-C50C-407E-A947-70E740481C1C}">
                <a14:useLocalDpi xmlns:a14="http://schemas.microsoft.com/office/drawing/2010/main" val="0"/>
              </a:ext>
            </a:extLst>
          </a:blip>
          <a:srcRect l="4308" t="3488" r="16357" b="69823"/>
          <a:stretch/>
        </p:blipFill>
        <p:spPr>
          <a:xfrm>
            <a:off x="914400" y="3445414"/>
            <a:ext cx="7315200" cy="3184645"/>
          </a:xfrm>
          <a:prstGeom prst="rect">
            <a:avLst/>
          </a:prstGeom>
        </p:spPr>
      </p:pic>
    </p:spTree>
    <p:extLst>
      <p:ext uri="{BB962C8B-B14F-4D97-AF65-F5344CB8AC3E}">
        <p14:creationId xmlns:p14="http://schemas.microsoft.com/office/powerpoint/2010/main" val="3793502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Possible Applications</a:t>
            </a:r>
            <a:endParaRPr lang="en-US" dirty="0"/>
          </a:p>
        </p:txBody>
      </p:sp>
      <p:sp>
        <p:nvSpPr>
          <p:cNvPr id="3" name="Content Placeholder 2"/>
          <p:cNvSpPr>
            <a:spLocks noGrp="1"/>
          </p:cNvSpPr>
          <p:nvPr>
            <p:ph idx="1"/>
          </p:nvPr>
        </p:nvSpPr>
        <p:spPr>
          <a:xfrm>
            <a:off x="1119506" y="2872943"/>
            <a:ext cx="6904988" cy="2718570"/>
          </a:xfrm>
        </p:spPr>
        <p:txBody>
          <a:bodyPr>
            <a:noAutofit/>
          </a:bodyPr>
          <a:lstStyle/>
          <a:p>
            <a:r>
              <a:rPr lang="en-US" sz="2400" dirty="0" smtClean="0"/>
              <a:t>other collections of print ephemera with messy layout like posters, flyers, handbills, ticket stubs, track listings, liner notes, other publications</a:t>
            </a:r>
          </a:p>
          <a:p>
            <a:r>
              <a:rPr lang="en-US" sz="2400" dirty="0" smtClean="0"/>
              <a:t>DH coursework, public engagement</a:t>
            </a:r>
          </a:p>
        </p:txBody>
      </p:sp>
      <p:sp>
        <p:nvSpPr>
          <p:cNvPr id="6" name="Footer Placeholder 5"/>
          <p:cNvSpPr>
            <a:spLocks noGrp="1"/>
          </p:cNvSpPr>
          <p:nvPr>
            <p:ph type="ftr" sz="quarter" idx="11"/>
          </p:nvPr>
        </p:nvSpPr>
        <p:spPr>
          <a:xfrm>
            <a:off x="1025341" y="6577539"/>
            <a:ext cx="4682588" cy="365125"/>
          </a:xfrm>
        </p:spPr>
        <p:txBody>
          <a:bodyPr/>
          <a:lstStyle/>
          <a:p>
            <a:r>
              <a:rPr lang="en-US" sz="1200" b="1" dirty="0" smtClean="0"/>
              <a:t>From eMOP to AFP - Jennifer Hecker &amp; Matt Christy - 4/10/15</a:t>
            </a:r>
            <a:endParaRPr lang="en-US" sz="1200" b="1" dirty="0"/>
          </a:p>
        </p:txBody>
      </p:sp>
      <p:sp>
        <p:nvSpPr>
          <p:cNvPr id="7" name="Slide Number Placeholder 6"/>
          <p:cNvSpPr>
            <a:spLocks noGrp="1"/>
          </p:cNvSpPr>
          <p:nvPr>
            <p:ph type="sldNum" sz="quarter" idx="12"/>
          </p:nvPr>
        </p:nvSpPr>
        <p:spPr/>
        <p:txBody>
          <a:bodyPr/>
          <a:lstStyle/>
          <a:p>
            <a:fld id="{4A822907-8A9D-4F6B-98F6-913902AD56B5}" type="slidenum">
              <a:rPr lang="en-US" smtClean="0"/>
              <a:t>19</a:t>
            </a:fld>
            <a:endParaRPr lang="en-US"/>
          </a:p>
        </p:txBody>
      </p:sp>
      <p:grpSp>
        <p:nvGrpSpPr>
          <p:cNvPr id="11" name="Group 10"/>
          <p:cNvGrpSpPr/>
          <p:nvPr/>
        </p:nvGrpSpPr>
        <p:grpSpPr>
          <a:xfrm>
            <a:off x="1106514" y="207928"/>
            <a:ext cx="7597244" cy="905256"/>
            <a:chOff x="1106514" y="207928"/>
            <a:chExt cx="7597244" cy="905256"/>
          </a:xfrm>
        </p:grpSpPr>
        <p:pic>
          <p:nvPicPr>
            <p:cNvPr id="9" name="Picture 8" descr="eMOP-logo-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14" y="207928"/>
              <a:ext cx="1972108" cy="905256"/>
            </a:xfrm>
            <a:prstGeom prst="rect">
              <a:avLst/>
            </a:prstGeom>
            <a:ln>
              <a:noFill/>
            </a:ln>
            <a:effectLst/>
          </p:spPr>
        </p:pic>
        <p:pic>
          <p:nvPicPr>
            <p:cNvPr id="10" name="Picture 9" descr="AFPlogo.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795" y="207928"/>
              <a:ext cx="2071963" cy="896112"/>
            </a:xfrm>
            <a:prstGeom prst="rect">
              <a:avLst/>
            </a:prstGeom>
            <a:ln>
              <a:solidFill>
                <a:srgbClr val="000000"/>
              </a:solidFill>
            </a:ln>
            <a:effectLst/>
          </p:spPr>
        </p:pic>
      </p:grpSp>
    </p:spTree>
    <p:extLst>
      <p:ext uri="{BB962C8B-B14F-4D97-AF65-F5344CB8AC3E}">
        <p14:creationId xmlns:p14="http://schemas.microsoft.com/office/powerpoint/2010/main" val="18590835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sp>
        <p:nvSpPr>
          <p:cNvPr id="3" name="Content Placeholder 2"/>
          <p:cNvSpPr>
            <a:spLocks noGrp="1"/>
          </p:cNvSpPr>
          <p:nvPr>
            <p:ph idx="1"/>
          </p:nvPr>
        </p:nvSpPr>
        <p:spPr>
          <a:xfrm>
            <a:off x="613128" y="2391176"/>
            <a:ext cx="8090630" cy="3670767"/>
          </a:xfrm>
        </p:spPr>
        <p:txBody>
          <a:bodyPr>
            <a:normAutofit fontScale="92500" lnSpcReduction="20000"/>
          </a:bodyPr>
          <a:lstStyle/>
          <a:p>
            <a:r>
              <a:rPr lang="en-US" sz="2200" dirty="0" err="1" smtClean="0">
                <a:cs typeface="Century Gothic"/>
              </a:rPr>
              <a:t>eMOP</a:t>
            </a:r>
            <a:endParaRPr lang="en-US" sz="2200" dirty="0" smtClean="0">
              <a:cs typeface="Century Gothic"/>
            </a:endParaRPr>
          </a:p>
          <a:p>
            <a:pPr lvl="1"/>
            <a:r>
              <a:rPr lang="en-US" sz="2200" dirty="0">
                <a:hlinkClick r:id="rId3"/>
              </a:rPr>
              <a:t>emop.tamu.edu</a:t>
            </a:r>
            <a:r>
              <a:rPr lang="en-US" sz="2200" dirty="0" smtClean="0">
                <a:hlinkClick r:id="rId3"/>
              </a:rPr>
              <a:t>/</a:t>
            </a:r>
            <a:endParaRPr lang="en-US" sz="2200" dirty="0" smtClean="0">
              <a:cs typeface="Century Gothic"/>
            </a:endParaRPr>
          </a:p>
          <a:p>
            <a:r>
              <a:rPr lang="en-US" sz="2200" dirty="0" smtClean="0">
                <a:cs typeface="Century Gothic"/>
              </a:rPr>
              <a:t>Austin Fanzine Project</a:t>
            </a:r>
          </a:p>
          <a:p>
            <a:pPr lvl="1"/>
            <a:r>
              <a:rPr lang="en-US" sz="2200" dirty="0" smtClean="0">
                <a:cs typeface="Century Gothic"/>
                <a:hlinkClick r:id="rId4"/>
              </a:rPr>
              <a:t>www.AustinFanzineProject.org</a:t>
            </a:r>
            <a:endParaRPr lang="en-US" sz="2200" dirty="0" smtClean="0">
              <a:cs typeface="Century Gothic"/>
            </a:endParaRPr>
          </a:p>
          <a:p>
            <a:pPr lvl="1"/>
            <a:r>
              <a:rPr lang="en-US" sz="2200" dirty="0" smtClean="0">
                <a:cs typeface="Century Gothic"/>
                <a:hlinkClick r:id="rId5"/>
              </a:rPr>
              <a:t>www.facebook.com/AustinFanzineProject</a:t>
            </a:r>
            <a:r>
              <a:rPr lang="en-US" sz="2200" dirty="0" smtClean="0">
                <a:cs typeface="Century Gothic"/>
              </a:rPr>
              <a:t> </a:t>
            </a:r>
          </a:p>
          <a:p>
            <a:pPr lvl="1"/>
            <a:r>
              <a:rPr lang="en-US" sz="2200" dirty="0" smtClean="0">
                <a:cs typeface="Century Gothic"/>
              </a:rPr>
              <a:t>@</a:t>
            </a:r>
            <a:r>
              <a:rPr lang="en-US" sz="2200" dirty="0" err="1" smtClean="0">
                <a:cs typeface="Century Gothic"/>
              </a:rPr>
              <a:t>ATXFanzineProj</a:t>
            </a:r>
            <a:endParaRPr lang="en-US" sz="2200" dirty="0" smtClean="0">
              <a:cs typeface="Century Gothic"/>
            </a:endParaRPr>
          </a:p>
          <a:p>
            <a:pPr lvl="1"/>
            <a:r>
              <a:rPr lang="en-US" sz="2200" dirty="0" err="1" smtClean="0">
                <a:cs typeface="Century Gothic"/>
              </a:rPr>
              <a:t>AFDTIP@gmail.com</a:t>
            </a:r>
            <a:endParaRPr lang="en-US" sz="2200" dirty="0" smtClean="0">
              <a:cs typeface="Century Gothic"/>
            </a:endParaRPr>
          </a:p>
          <a:p>
            <a:r>
              <a:rPr lang="en-US" sz="2200" dirty="0" smtClean="0">
                <a:cs typeface="Century Gothic"/>
              </a:rPr>
              <a:t>“</a:t>
            </a:r>
            <a:r>
              <a:rPr lang="en-US" sz="2200" dirty="0">
                <a:cs typeface="Century Gothic"/>
              </a:rPr>
              <a:t>Why We’re Not Digitizing </a:t>
            </a:r>
            <a:r>
              <a:rPr lang="en-US" sz="2200" dirty="0" err="1">
                <a:cs typeface="Century Gothic"/>
              </a:rPr>
              <a:t>Zines</a:t>
            </a:r>
            <a:r>
              <a:rPr lang="en-US" sz="2200" dirty="0">
                <a:cs typeface="Century Gothic"/>
              </a:rPr>
              <a:t>,” Kelly Wooten, 2009, </a:t>
            </a:r>
            <a:r>
              <a:rPr lang="en-US" sz="2200" dirty="0">
                <a:cs typeface="Century Gothic"/>
                <a:hlinkClick r:id="rId6"/>
              </a:rPr>
              <a:t>http://blogs.library.duke.edu/digital-collections/2009/09/21/why-were-not-digitizing-zines</a:t>
            </a:r>
            <a:r>
              <a:rPr lang="en-US" sz="2200" dirty="0" smtClean="0">
                <a:cs typeface="Century Gothic"/>
                <a:hlinkClick r:id="rId6"/>
              </a:rPr>
              <a:t>/</a:t>
            </a:r>
            <a:endParaRPr lang="en-US" sz="2200" dirty="0" smtClean="0">
              <a:cs typeface="Century Gothic"/>
            </a:endParaRPr>
          </a:p>
          <a:p>
            <a:endParaRPr lang="en-US" dirty="0">
              <a:cs typeface="Century Gothic"/>
            </a:endParaRPr>
          </a:p>
          <a:p>
            <a:endParaRPr lang="en-US" dirty="0" smtClean="0"/>
          </a:p>
          <a:p>
            <a:endParaRPr lang="en-US" dirty="0"/>
          </a:p>
        </p:txBody>
      </p:sp>
      <p:sp>
        <p:nvSpPr>
          <p:cNvPr id="6" name="Footer Placeholder 5"/>
          <p:cNvSpPr>
            <a:spLocks noGrp="1"/>
          </p:cNvSpPr>
          <p:nvPr>
            <p:ph type="ftr" sz="quarter" idx="11"/>
          </p:nvPr>
        </p:nvSpPr>
        <p:spPr>
          <a:xfrm>
            <a:off x="1025341" y="6577539"/>
            <a:ext cx="4682588" cy="365125"/>
          </a:xfrm>
        </p:spPr>
        <p:txBody>
          <a:bodyPr/>
          <a:lstStyle/>
          <a:p>
            <a:r>
              <a:rPr lang="en-US" sz="1200" b="1" dirty="0" smtClean="0"/>
              <a:t>From eMOP to AFP - Jennifer Hecker &amp; Matt Christy - 4/10/15</a:t>
            </a:r>
            <a:endParaRPr lang="en-US" sz="1200" b="1" dirty="0"/>
          </a:p>
        </p:txBody>
      </p:sp>
      <p:sp>
        <p:nvSpPr>
          <p:cNvPr id="7" name="Slide Number Placeholder 6"/>
          <p:cNvSpPr>
            <a:spLocks noGrp="1"/>
          </p:cNvSpPr>
          <p:nvPr>
            <p:ph type="sldNum" sz="quarter" idx="12"/>
          </p:nvPr>
        </p:nvSpPr>
        <p:spPr/>
        <p:txBody>
          <a:bodyPr/>
          <a:lstStyle/>
          <a:p>
            <a:fld id="{4A822907-8A9D-4F6B-98F6-913902AD56B5}" type="slidenum">
              <a:rPr lang="en-US" smtClean="0"/>
              <a:t>20</a:t>
            </a:fld>
            <a:endParaRPr lang="en-US"/>
          </a:p>
        </p:txBody>
      </p:sp>
      <p:grpSp>
        <p:nvGrpSpPr>
          <p:cNvPr id="11" name="Group 10"/>
          <p:cNvGrpSpPr/>
          <p:nvPr/>
        </p:nvGrpSpPr>
        <p:grpSpPr>
          <a:xfrm>
            <a:off x="1106514" y="207928"/>
            <a:ext cx="7597244" cy="905256"/>
            <a:chOff x="1106514" y="207928"/>
            <a:chExt cx="7597244" cy="905256"/>
          </a:xfrm>
        </p:grpSpPr>
        <p:pic>
          <p:nvPicPr>
            <p:cNvPr id="9" name="Picture 8" descr="eMOP-logo-s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514" y="207928"/>
              <a:ext cx="1972108" cy="905256"/>
            </a:xfrm>
            <a:prstGeom prst="rect">
              <a:avLst/>
            </a:prstGeom>
            <a:ln>
              <a:noFill/>
            </a:ln>
            <a:effectLst/>
          </p:spPr>
        </p:pic>
        <p:pic>
          <p:nvPicPr>
            <p:cNvPr id="10" name="Picture 9" descr="AFPlogo.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1795" y="207928"/>
              <a:ext cx="2071963" cy="896112"/>
            </a:xfrm>
            <a:prstGeom prst="rect">
              <a:avLst/>
            </a:prstGeom>
            <a:ln>
              <a:solidFill>
                <a:srgbClr val="000000"/>
              </a:solidFill>
            </a:ln>
            <a:effectLst/>
          </p:spPr>
        </p:pic>
      </p:grpSp>
    </p:spTree>
    <p:extLst>
      <p:ext uri="{BB962C8B-B14F-4D97-AF65-F5344CB8AC3E}">
        <p14:creationId xmlns:p14="http://schemas.microsoft.com/office/powerpoint/2010/main" val="1031568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Fanzine? </a:t>
            </a:r>
            <a:r>
              <a:rPr lang="en-US" dirty="0" err="1" smtClean="0"/>
              <a:t>Zine</a:t>
            </a:r>
            <a:r>
              <a:rPr lang="en-US" dirty="0" smtClean="0"/>
              <a:t>?</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6" name="Footer Placeholder 5"/>
          <p:cNvSpPr>
            <a:spLocks noGrp="1"/>
          </p:cNvSpPr>
          <p:nvPr>
            <p:ph type="ftr" sz="quarter" idx="11"/>
          </p:nvPr>
        </p:nvSpPr>
        <p:spPr>
          <a:xfrm>
            <a:off x="1025341" y="6577539"/>
            <a:ext cx="4682588" cy="365125"/>
          </a:xfrm>
        </p:spPr>
        <p:txBody>
          <a:bodyPr/>
          <a:lstStyle/>
          <a:p>
            <a:r>
              <a:rPr lang="en-US" sz="1200" b="1" dirty="0" smtClean="0"/>
              <a:t>From eMOP to AFP - Jennifer Hecker &amp; Matt Christy - 4/10/15</a:t>
            </a:r>
            <a:endParaRPr lang="en-US" sz="1200" b="1" dirty="0"/>
          </a:p>
        </p:txBody>
      </p:sp>
      <p:sp>
        <p:nvSpPr>
          <p:cNvPr id="7" name="Slide Number Placeholder 6"/>
          <p:cNvSpPr>
            <a:spLocks noGrp="1"/>
          </p:cNvSpPr>
          <p:nvPr>
            <p:ph type="sldNum" sz="quarter" idx="12"/>
          </p:nvPr>
        </p:nvSpPr>
        <p:spPr/>
        <p:txBody>
          <a:bodyPr/>
          <a:lstStyle/>
          <a:p>
            <a:fld id="{4A822907-8A9D-4F6B-98F6-913902AD56B5}" type="slidenum">
              <a:rPr lang="en-US" smtClean="0"/>
              <a:t>3</a:t>
            </a:fld>
            <a:endParaRPr lang="en-US"/>
          </a:p>
        </p:txBody>
      </p:sp>
      <p:grpSp>
        <p:nvGrpSpPr>
          <p:cNvPr id="11" name="Group 10"/>
          <p:cNvGrpSpPr/>
          <p:nvPr/>
        </p:nvGrpSpPr>
        <p:grpSpPr>
          <a:xfrm>
            <a:off x="1106514" y="207928"/>
            <a:ext cx="7597244" cy="905256"/>
            <a:chOff x="1106514" y="207928"/>
            <a:chExt cx="7597244" cy="905256"/>
          </a:xfrm>
        </p:grpSpPr>
        <p:pic>
          <p:nvPicPr>
            <p:cNvPr id="9" name="Picture 8" descr="eMOP-logo-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14" y="207928"/>
              <a:ext cx="1972108" cy="905256"/>
            </a:xfrm>
            <a:prstGeom prst="rect">
              <a:avLst/>
            </a:prstGeom>
            <a:ln>
              <a:noFill/>
            </a:ln>
            <a:effectLst/>
          </p:spPr>
        </p:pic>
        <p:pic>
          <p:nvPicPr>
            <p:cNvPr id="10" name="Picture 9" descr="AFPlogo.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795" y="207928"/>
              <a:ext cx="2071963" cy="896112"/>
            </a:xfrm>
            <a:prstGeom prst="rect">
              <a:avLst/>
            </a:prstGeom>
            <a:ln>
              <a:solidFill>
                <a:srgbClr val="000000"/>
              </a:solidFill>
            </a:ln>
            <a:effectLst/>
          </p:spPr>
        </p:pic>
      </p:grpSp>
      <p:pic>
        <p:nvPicPr>
          <p:cNvPr id="12" name="Picture 11" descr="whats-a-z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71" y="2432429"/>
            <a:ext cx="8937058" cy="2743200"/>
          </a:xfrm>
          <a:prstGeom prst="rect">
            <a:avLst/>
          </a:prstGeom>
        </p:spPr>
      </p:pic>
      <p:sp>
        <p:nvSpPr>
          <p:cNvPr id="13" name="TextBox 12"/>
          <p:cNvSpPr txBox="1"/>
          <p:nvPr/>
        </p:nvSpPr>
        <p:spPr>
          <a:xfrm>
            <a:off x="2613093" y="5127445"/>
            <a:ext cx="5780920" cy="1200328"/>
          </a:xfrm>
          <a:prstGeom prst="rect">
            <a:avLst/>
          </a:prstGeom>
          <a:noFill/>
        </p:spPr>
        <p:txBody>
          <a:bodyPr wrap="square" rtlCol="0">
            <a:spAutoFit/>
          </a:bodyPr>
          <a:lstStyle/>
          <a:p>
            <a:pPr algn="ctr"/>
            <a:r>
              <a:rPr lang="en-US" sz="2800" dirty="0" smtClean="0">
                <a:latin typeface="Century Gothic" panose="020B0502020202020204" pitchFamily="34" charset="0"/>
              </a:rPr>
              <a:t>“A magazine produced</a:t>
            </a:r>
          </a:p>
          <a:p>
            <a:pPr algn="ctr"/>
            <a:r>
              <a:rPr lang="en-US" sz="2800" dirty="0" smtClean="0">
                <a:latin typeface="Century Gothic" panose="020B0502020202020204" pitchFamily="34" charset="0"/>
              </a:rPr>
              <a:t>for love, not money.”</a:t>
            </a:r>
          </a:p>
          <a:p>
            <a:pPr algn="ctr"/>
            <a:r>
              <a:rPr lang="en-US" sz="1600" dirty="0" smtClean="0">
                <a:latin typeface="Century Gothic" panose="020B0502020202020204" pitchFamily="34" charset="0"/>
              </a:rPr>
              <a:t>- I didn’t make this up, but I have no idea who said it first</a:t>
            </a:r>
            <a:endParaRPr lang="en-US" sz="1600" dirty="0">
              <a:latin typeface="Century Gothic" panose="020B0502020202020204" pitchFamily="34" charset="0"/>
            </a:endParaRPr>
          </a:p>
        </p:txBody>
      </p:sp>
    </p:spTree>
    <p:extLst>
      <p:ext uri="{BB962C8B-B14F-4D97-AF65-F5344CB8AC3E}">
        <p14:creationId xmlns:p14="http://schemas.microsoft.com/office/powerpoint/2010/main" val="2869123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1025341" y="6577539"/>
            <a:ext cx="4682588" cy="365125"/>
          </a:xfrm>
        </p:spPr>
        <p:txBody>
          <a:bodyPr/>
          <a:lstStyle/>
          <a:p>
            <a:r>
              <a:rPr lang="en-US" sz="1200" b="1" dirty="0" smtClean="0"/>
              <a:t>From eMOP to AFP - Jennifer Hecker &amp; Matt Christy - 4/10/15</a:t>
            </a:r>
            <a:endParaRPr lang="en-US" sz="1200" b="1" dirty="0"/>
          </a:p>
        </p:txBody>
      </p:sp>
      <p:sp>
        <p:nvSpPr>
          <p:cNvPr id="7" name="Slide Number Placeholder 6"/>
          <p:cNvSpPr>
            <a:spLocks noGrp="1"/>
          </p:cNvSpPr>
          <p:nvPr>
            <p:ph type="sldNum" sz="quarter" idx="12"/>
          </p:nvPr>
        </p:nvSpPr>
        <p:spPr/>
        <p:txBody>
          <a:bodyPr/>
          <a:lstStyle/>
          <a:p>
            <a:fld id="{4A822907-8A9D-4F6B-98F6-913902AD56B5}" type="slidenum">
              <a:rPr lang="en-US" smtClean="0"/>
              <a:t>4</a:t>
            </a:fld>
            <a:endParaRPr lang="en-US"/>
          </a:p>
        </p:txBody>
      </p:sp>
      <p:grpSp>
        <p:nvGrpSpPr>
          <p:cNvPr id="11" name="Group 10"/>
          <p:cNvGrpSpPr/>
          <p:nvPr/>
        </p:nvGrpSpPr>
        <p:grpSpPr>
          <a:xfrm>
            <a:off x="1106514" y="207928"/>
            <a:ext cx="7597244" cy="905256"/>
            <a:chOff x="1106514" y="207928"/>
            <a:chExt cx="7597244" cy="905256"/>
          </a:xfrm>
        </p:grpSpPr>
        <p:pic>
          <p:nvPicPr>
            <p:cNvPr id="9" name="Picture 8" descr="eMOP-logo-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14" y="207928"/>
              <a:ext cx="1972108" cy="905256"/>
            </a:xfrm>
            <a:prstGeom prst="rect">
              <a:avLst/>
            </a:prstGeom>
            <a:ln>
              <a:noFill/>
            </a:ln>
            <a:effectLst/>
          </p:spPr>
        </p:pic>
        <p:pic>
          <p:nvPicPr>
            <p:cNvPr id="10" name="Picture 9" descr="AFPlogo.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795" y="207928"/>
              <a:ext cx="2071963" cy="896112"/>
            </a:xfrm>
            <a:prstGeom prst="rect">
              <a:avLst/>
            </a:prstGeom>
            <a:ln>
              <a:solidFill>
                <a:srgbClr val="000000"/>
              </a:solidFill>
            </a:ln>
            <a:effectLst/>
          </p:spPr>
        </p:pic>
      </p:grpSp>
      <p:pic>
        <p:nvPicPr>
          <p:cNvPr id="14" name="Picture 13" descr="GW#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422" y="2272946"/>
            <a:ext cx="2743200" cy="4186760"/>
          </a:xfrm>
          <a:prstGeom prst="rect">
            <a:avLst/>
          </a:prstGeom>
        </p:spPr>
      </p:pic>
      <p:pic>
        <p:nvPicPr>
          <p:cNvPr id="15" name="Picture 14"/>
          <p:cNvPicPr>
            <a:picLocks noChangeAspect="1"/>
          </p:cNvPicPr>
          <p:nvPr/>
        </p:nvPicPr>
        <p:blipFill>
          <a:blip r:embed="rId6"/>
          <a:stretch>
            <a:fillRect/>
          </a:stretch>
        </p:blipFill>
        <p:spPr>
          <a:xfrm>
            <a:off x="3304946" y="3674573"/>
            <a:ext cx="5486400" cy="1155646"/>
          </a:xfrm>
          <a:prstGeom prst="rect">
            <a:avLst/>
          </a:prstGeom>
        </p:spPr>
      </p:pic>
      <p:pic>
        <p:nvPicPr>
          <p:cNvPr id="8" name="Picture 7"/>
          <p:cNvPicPr>
            <a:picLocks noChangeAspect="1"/>
          </p:cNvPicPr>
          <p:nvPr/>
        </p:nvPicPr>
        <p:blipFill rotWithShape="1">
          <a:blip r:embed="rId7"/>
          <a:srcRect t="11423" b="20242"/>
          <a:stretch/>
        </p:blipFill>
        <p:spPr>
          <a:xfrm>
            <a:off x="5043201" y="2248275"/>
            <a:ext cx="1828800" cy="1249696"/>
          </a:xfrm>
          <a:prstGeom prst="rect">
            <a:avLst/>
          </a:prstGeom>
        </p:spPr>
      </p:pic>
      <p:pic>
        <p:nvPicPr>
          <p:cNvPr id="16" name="Picture 15"/>
          <p:cNvPicPr>
            <a:picLocks noChangeAspect="1"/>
          </p:cNvPicPr>
          <p:nvPr/>
        </p:nvPicPr>
        <p:blipFill rotWithShape="1">
          <a:blip r:embed="rId8"/>
          <a:srcRect r="73498"/>
          <a:stretch/>
        </p:blipFill>
        <p:spPr>
          <a:xfrm>
            <a:off x="3331185" y="2248276"/>
            <a:ext cx="1371600" cy="1293879"/>
          </a:xfrm>
          <a:prstGeom prst="rect">
            <a:avLst/>
          </a:prstGeom>
        </p:spPr>
      </p:pic>
      <p:pic>
        <p:nvPicPr>
          <p:cNvPr id="17" name="Picture 16"/>
          <p:cNvPicPr>
            <a:picLocks noChangeAspect="1"/>
          </p:cNvPicPr>
          <p:nvPr/>
        </p:nvPicPr>
        <p:blipFill rotWithShape="1">
          <a:blip r:embed="rId9"/>
          <a:srcRect l="4737" t="15966" r="5329" b="19105"/>
          <a:stretch/>
        </p:blipFill>
        <p:spPr>
          <a:xfrm>
            <a:off x="7256808" y="2335869"/>
            <a:ext cx="1600200" cy="1155250"/>
          </a:xfrm>
          <a:prstGeom prst="rect">
            <a:avLst/>
          </a:prstGeom>
        </p:spPr>
      </p:pic>
      <p:pic>
        <p:nvPicPr>
          <p:cNvPr id="19" name="Picture 18" descr="AFPlogo.jpeg"/>
          <p:cNvPicPr>
            <a:picLocks noChangeAspect="1"/>
          </p:cNvPicPr>
          <p:nvPr/>
        </p:nvPicPr>
        <p:blipFill rotWithShape="1">
          <a:blip r:embed="rId4">
            <a:extLst>
              <a:ext uri="{28A0092B-C50C-407E-A947-70E740481C1C}">
                <a14:useLocalDpi xmlns:a14="http://schemas.microsoft.com/office/drawing/2010/main" val="0"/>
              </a:ext>
            </a:extLst>
          </a:blip>
          <a:srcRect l="14801" t="15580" r="18223" b="15798"/>
          <a:stretch/>
        </p:blipFill>
        <p:spPr>
          <a:xfrm>
            <a:off x="4496273" y="4992950"/>
            <a:ext cx="3657600" cy="1620755"/>
          </a:xfrm>
          <a:prstGeom prst="rect">
            <a:avLst/>
          </a:prstGeom>
          <a:ln>
            <a:noFill/>
          </a:ln>
          <a:effectLst/>
        </p:spPr>
      </p:pic>
      <p:sp>
        <p:nvSpPr>
          <p:cNvPr id="20" name="Title 19"/>
          <p:cNvSpPr>
            <a:spLocks noGrp="1"/>
          </p:cNvSpPr>
          <p:nvPr>
            <p:ph type="title"/>
          </p:nvPr>
        </p:nvSpPr>
        <p:spPr/>
        <p:txBody>
          <a:bodyPr/>
          <a:lstStyle/>
          <a:p>
            <a:r>
              <a:rPr lang="en-US" dirty="0"/>
              <a:t>B</a:t>
            </a:r>
            <a:r>
              <a:rPr lang="en-US" dirty="0" smtClean="0"/>
              <a:t>ackground</a:t>
            </a:r>
            <a:endParaRPr lang="en-US" dirty="0"/>
          </a:p>
        </p:txBody>
      </p:sp>
    </p:spTree>
    <p:extLst>
      <p:ext uri="{BB962C8B-B14F-4D97-AF65-F5344CB8AC3E}">
        <p14:creationId xmlns:p14="http://schemas.microsoft.com/office/powerpoint/2010/main" val="42411807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Original </a:t>
            </a:r>
            <a:r>
              <a:rPr lang="en-US" dirty="0" smtClean="0"/>
              <a:t>Concept </a:t>
            </a:r>
            <a:endParaRPr lang="en-US" dirty="0">
              <a:latin typeface="Century Gothic" panose="020B0502020202020204" pitchFamily="34" charset="0"/>
            </a:endParaRPr>
          </a:p>
        </p:txBody>
      </p:sp>
      <p:sp>
        <p:nvSpPr>
          <p:cNvPr id="3" name="Content Placeholder 2"/>
          <p:cNvSpPr>
            <a:spLocks noGrp="1"/>
          </p:cNvSpPr>
          <p:nvPr>
            <p:ph idx="1"/>
          </p:nvPr>
        </p:nvSpPr>
        <p:spPr>
          <a:xfrm>
            <a:off x="1158609" y="2796839"/>
            <a:ext cx="6826782" cy="2791563"/>
          </a:xfrm>
        </p:spPr>
        <p:txBody>
          <a:bodyPr>
            <a:normAutofit/>
          </a:bodyPr>
          <a:lstStyle/>
          <a:p>
            <a:pPr marL="342900" lvl="2" indent="-342900">
              <a:spcBef>
                <a:spcPts val="2000"/>
              </a:spcBef>
            </a:pPr>
            <a:r>
              <a:rPr lang="en-US" sz="2600" dirty="0" smtClean="0">
                <a:latin typeface="Century Gothic" pitchFamily="34" charset="0"/>
              </a:rPr>
              <a:t>Austin </a:t>
            </a:r>
            <a:r>
              <a:rPr lang="en-US" sz="2600" dirty="0">
                <a:latin typeface="Century Gothic" pitchFamily="34" charset="0"/>
              </a:rPr>
              <a:t>Fanzine Digitization, Transcription &amp; Indexing </a:t>
            </a:r>
            <a:r>
              <a:rPr lang="en-US" sz="2600" dirty="0" smtClean="0">
                <a:latin typeface="Century Gothic" pitchFamily="34" charset="0"/>
              </a:rPr>
              <a:t>Project</a:t>
            </a:r>
            <a:endParaRPr lang="en-US" sz="2600" dirty="0" smtClean="0"/>
          </a:p>
          <a:p>
            <a:pPr lvl="2"/>
            <a:r>
              <a:rPr lang="en-US" sz="2400" dirty="0">
                <a:latin typeface="Century Gothic" pitchFamily="34" charset="0"/>
              </a:rPr>
              <a:t>Access-focused</a:t>
            </a:r>
          </a:p>
          <a:p>
            <a:pPr lvl="2"/>
            <a:r>
              <a:rPr lang="en-US" sz="2400" dirty="0" smtClean="0">
                <a:latin typeface="Century Gothic" pitchFamily="34" charset="0"/>
              </a:rPr>
              <a:t>DIY Digitization &amp; online submissions</a:t>
            </a:r>
            <a:endParaRPr lang="en-US" sz="2400" dirty="0">
              <a:latin typeface="Century Gothic" pitchFamily="34" charset="0"/>
            </a:endParaRPr>
          </a:p>
          <a:p>
            <a:pPr lvl="2"/>
            <a:r>
              <a:rPr lang="en-US" sz="2400" dirty="0" smtClean="0">
                <a:latin typeface="Century Gothic" pitchFamily="34" charset="0"/>
              </a:rPr>
              <a:t>Creator/community-</a:t>
            </a:r>
            <a:r>
              <a:rPr lang="en-US" sz="2400" dirty="0">
                <a:latin typeface="Century Gothic" pitchFamily="34" charset="0"/>
              </a:rPr>
              <a:t>sourced </a:t>
            </a:r>
            <a:r>
              <a:rPr lang="en-US" sz="2400" dirty="0" smtClean="0">
                <a:latin typeface="Century Gothic" pitchFamily="34" charset="0"/>
              </a:rPr>
              <a:t>transcription</a:t>
            </a:r>
            <a:endParaRPr lang="en-US" sz="2400" dirty="0">
              <a:latin typeface="Century Gothic" pitchFamily="34" charset="0"/>
            </a:endParaRPr>
          </a:p>
        </p:txBody>
      </p:sp>
      <p:sp>
        <p:nvSpPr>
          <p:cNvPr id="6" name="Footer Placeholder 5"/>
          <p:cNvSpPr>
            <a:spLocks noGrp="1"/>
          </p:cNvSpPr>
          <p:nvPr>
            <p:ph type="ftr" sz="quarter" idx="11"/>
          </p:nvPr>
        </p:nvSpPr>
        <p:spPr>
          <a:xfrm>
            <a:off x="1025341" y="6577539"/>
            <a:ext cx="4682588" cy="365125"/>
          </a:xfrm>
        </p:spPr>
        <p:txBody>
          <a:bodyPr/>
          <a:lstStyle/>
          <a:p>
            <a:r>
              <a:rPr lang="en-US" sz="1200" b="1" dirty="0" smtClean="0"/>
              <a:t>From eMOP to AFP - Jennifer Hecker &amp; Matt Christy - 4/10/15</a:t>
            </a:r>
            <a:endParaRPr lang="en-US" sz="1200" b="1" dirty="0"/>
          </a:p>
        </p:txBody>
      </p:sp>
      <p:sp>
        <p:nvSpPr>
          <p:cNvPr id="7" name="Slide Number Placeholder 6"/>
          <p:cNvSpPr>
            <a:spLocks noGrp="1"/>
          </p:cNvSpPr>
          <p:nvPr>
            <p:ph type="sldNum" sz="quarter" idx="12"/>
          </p:nvPr>
        </p:nvSpPr>
        <p:spPr/>
        <p:txBody>
          <a:bodyPr/>
          <a:lstStyle/>
          <a:p>
            <a:fld id="{4A822907-8A9D-4F6B-98F6-913902AD56B5}" type="slidenum">
              <a:rPr lang="en-US" smtClean="0"/>
              <a:t>5</a:t>
            </a:fld>
            <a:endParaRPr lang="en-US"/>
          </a:p>
        </p:txBody>
      </p:sp>
      <p:grpSp>
        <p:nvGrpSpPr>
          <p:cNvPr id="11" name="Group 10"/>
          <p:cNvGrpSpPr/>
          <p:nvPr/>
        </p:nvGrpSpPr>
        <p:grpSpPr>
          <a:xfrm>
            <a:off x="1106514" y="207928"/>
            <a:ext cx="7597244" cy="905256"/>
            <a:chOff x="1106514" y="207928"/>
            <a:chExt cx="7597244" cy="905256"/>
          </a:xfrm>
        </p:grpSpPr>
        <p:pic>
          <p:nvPicPr>
            <p:cNvPr id="9" name="Picture 8" descr="eMOP-logo-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14" y="207928"/>
              <a:ext cx="1972108" cy="905256"/>
            </a:xfrm>
            <a:prstGeom prst="rect">
              <a:avLst/>
            </a:prstGeom>
            <a:ln>
              <a:noFill/>
            </a:ln>
            <a:effectLst/>
          </p:spPr>
        </p:pic>
        <p:pic>
          <p:nvPicPr>
            <p:cNvPr id="10" name="Picture 9" descr="AFPlogo.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795" y="207928"/>
              <a:ext cx="2071963" cy="896112"/>
            </a:xfrm>
            <a:prstGeom prst="rect">
              <a:avLst/>
            </a:prstGeom>
            <a:ln>
              <a:solidFill>
                <a:srgbClr val="000000"/>
              </a:solidFill>
            </a:ln>
            <a:effectLst/>
          </p:spPr>
        </p:pic>
      </p:grpSp>
    </p:spTree>
    <p:extLst>
      <p:ext uri="{BB962C8B-B14F-4D97-AF65-F5344CB8AC3E}">
        <p14:creationId xmlns:p14="http://schemas.microsoft.com/office/powerpoint/2010/main" val="9057356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itchFamily="34" charset="0"/>
              </a:rPr>
              <a:t>Evolution into DH </a:t>
            </a:r>
            <a:r>
              <a:rPr lang="en-US" dirty="0" smtClean="0">
                <a:latin typeface="Century Gothic" pitchFamily="34" charset="0"/>
              </a:rPr>
              <a:t>Sandbox</a:t>
            </a:r>
            <a:endParaRPr lang="en-US" dirty="0">
              <a:latin typeface="Century Gothic" pitchFamily="34" charset="0"/>
            </a:endParaRPr>
          </a:p>
        </p:txBody>
      </p:sp>
      <p:sp>
        <p:nvSpPr>
          <p:cNvPr id="3" name="Content Placeholder 2"/>
          <p:cNvSpPr>
            <a:spLocks noGrp="1"/>
          </p:cNvSpPr>
          <p:nvPr>
            <p:ph idx="1"/>
          </p:nvPr>
        </p:nvSpPr>
        <p:spPr/>
        <p:txBody>
          <a:bodyPr/>
          <a:lstStyle/>
          <a:p>
            <a:endParaRPr lang="en-US" dirty="0" smtClean="0"/>
          </a:p>
          <a:p>
            <a:endParaRPr lang="en-US" dirty="0"/>
          </a:p>
        </p:txBody>
      </p:sp>
      <p:sp>
        <p:nvSpPr>
          <p:cNvPr id="6" name="Footer Placeholder 5"/>
          <p:cNvSpPr>
            <a:spLocks noGrp="1"/>
          </p:cNvSpPr>
          <p:nvPr>
            <p:ph type="ftr" sz="quarter" idx="11"/>
          </p:nvPr>
        </p:nvSpPr>
        <p:spPr>
          <a:xfrm>
            <a:off x="1025341" y="6577539"/>
            <a:ext cx="4682588" cy="365125"/>
          </a:xfrm>
        </p:spPr>
        <p:txBody>
          <a:bodyPr/>
          <a:lstStyle/>
          <a:p>
            <a:r>
              <a:rPr lang="en-US" sz="1200" b="1" dirty="0" smtClean="0"/>
              <a:t>From eMOP to AFP - Jennifer Hecker &amp; Matt Christy - 4/10/15</a:t>
            </a:r>
            <a:endParaRPr lang="en-US" sz="1200" b="1" dirty="0"/>
          </a:p>
        </p:txBody>
      </p:sp>
      <p:sp>
        <p:nvSpPr>
          <p:cNvPr id="7" name="Slide Number Placeholder 6"/>
          <p:cNvSpPr>
            <a:spLocks noGrp="1"/>
          </p:cNvSpPr>
          <p:nvPr>
            <p:ph type="sldNum" sz="quarter" idx="12"/>
          </p:nvPr>
        </p:nvSpPr>
        <p:spPr/>
        <p:txBody>
          <a:bodyPr/>
          <a:lstStyle/>
          <a:p>
            <a:fld id="{4A822907-8A9D-4F6B-98F6-913902AD56B5}" type="slidenum">
              <a:rPr lang="en-US" smtClean="0"/>
              <a:t>6</a:t>
            </a:fld>
            <a:endParaRPr lang="en-US"/>
          </a:p>
        </p:txBody>
      </p:sp>
      <p:grpSp>
        <p:nvGrpSpPr>
          <p:cNvPr id="11" name="Group 10"/>
          <p:cNvGrpSpPr/>
          <p:nvPr/>
        </p:nvGrpSpPr>
        <p:grpSpPr>
          <a:xfrm>
            <a:off x="1106514" y="207928"/>
            <a:ext cx="7597244" cy="905256"/>
            <a:chOff x="1106514" y="207928"/>
            <a:chExt cx="7597244" cy="905256"/>
          </a:xfrm>
        </p:grpSpPr>
        <p:pic>
          <p:nvPicPr>
            <p:cNvPr id="9" name="Picture 8" descr="eMOP-logo-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14" y="207928"/>
              <a:ext cx="1972108" cy="905256"/>
            </a:xfrm>
            <a:prstGeom prst="rect">
              <a:avLst/>
            </a:prstGeom>
            <a:ln>
              <a:noFill/>
            </a:ln>
            <a:effectLst/>
          </p:spPr>
        </p:pic>
        <p:pic>
          <p:nvPicPr>
            <p:cNvPr id="10" name="Picture 9" descr="AFPlogo.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795" y="207928"/>
              <a:ext cx="2071963" cy="896112"/>
            </a:xfrm>
            <a:prstGeom prst="rect">
              <a:avLst/>
            </a:prstGeom>
            <a:ln>
              <a:solidFill>
                <a:srgbClr val="000000"/>
              </a:solidFill>
            </a:ln>
            <a:effectLst/>
          </p:spPr>
        </p:pic>
      </p:grpSp>
      <p:grpSp>
        <p:nvGrpSpPr>
          <p:cNvPr id="4" name="Group 3"/>
          <p:cNvGrpSpPr/>
          <p:nvPr/>
        </p:nvGrpSpPr>
        <p:grpSpPr>
          <a:xfrm>
            <a:off x="374260" y="2306356"/>
            <a:ext cx="3657600" cy="1983232"/>
            <a:chOff x="374260" y="2306356"/>
            <a:chExt cx="3657600" cy="1983232"/>
          </a:xfrm>
        </p:grpSpPr>
        <p:pic>
          <p:nvPicPr>
            <p:cNvPr id="13" name="Picture 12"/>
            <p:cNvPicPr>
              <a:picLocks noChangeAspect="1"/>
            </p:cNvPicPr>
            <p:nvPr/>
          </p:nvPicPr>
          <p:blipFill>
            <a:blip r:embed="rId5">
              <a:alphaModFix amt="17000"/>
            </a:blip>
            <a:stretch>
              <a:fillRect/>
            </a:stretch>
          </p:blipFill>
          <p:spPr>
            <a:xfrm>
              <a:off x="374260" y="2306356"/>
              <a:ext cx="3657600" cy="1983232"/>
            </a:xfrm>
            <a:prstGeom prst="rect">
              <a:avLst/>
            </a:prstGeom>
          </p:spPr>
        </p:pic>
        <p:sp>
          <p:nvSpPr>
            <p:cNvPr id="12" name="Rectangle 11"/>
            <p:cNvSpPr/>
            <p:nvPr/>
          </p:nvSpPr>
          <p:spPr>
            <a:xfrm>
              <a:off x="534844" y="2723846"/>
              <a:ext cx="3089545" cy="1015663"/>
            </a:xfrm>
            <a:prstGeom prst="rect">
              <a:avLst/>
            </a:prstGeom>
          </p:spPr>
          <p:txBody>
            <a:bodyPr wrap="square">
              <a:spAutoFit/>
            </a:bodyPr>
            <a:lstStyle/>
            <a:p>
              <a:pPr algn="ctr"/>
              <a:r>
                <a:rPr lang="en-US" sz="3600" b="1" dirty="0" smtClean="0">
                  <a:latin typeface="Century Gothic"/>
                  <a:cs typeface="Century Gothic"/>
                </a:rPr>
                <a:t>Kevin Powell</a:t>
              </a:r>
            </a:p>
            <a:p>
              <a:pPr algn="ctr"/>
              <a:r>
                <a:rPr lang="en-US" sz="2400" dirty="0">
                  <a:latin typeface="Century Gothic"/>
                  <a:cs typeface="Century Gothic"/>
                </a:rPr>
                <a:t>S</a:t>
              </a:r>
              <a:r>
                <a:rPr lang="en-US" sz="2400" dirty="0" smtClean="0">
                  <a:latin typeface="Century Gothic"/>
                  <a:cs typeface="Century Gothic"/>
                </a:rPr>
                <a:t>pring 2013</a:t>
              </a:r>
              <a:endParaRPr lang="en-US" sz="2400" dirty="0"/>
            </a:p>
          </p:txBody>
        </p:sp>
      </p:grpSp>
      <p:grpSp>
        <p:nvGrpSpPr>
          <p:cNvPr id="8" name="Group 7"/>
          <p:cNvGrpSpPr/>
          <p:nvPr/>
        </p:nvGrpSpPr>
        <p:grpSpPr>
          <a:xfrm>
            <a:off x="678079" y="4294850"/>
            <a:ext cx="7710206" cy="2057400"/>
            <a:chOff x="678079" y="4294850"/>
            <a:chExt cx="7710206" cy="2057400"/>
          </a:xfrm>
        </p:grpSpPr>
        <p:pic>
          <p:nvPicPr>
            <p:cNvPr id="14" name="Picture 13" descr="Bongiovanni-AFP-map.png"/>
            <p:cNvPicPr>
              <a:picLocks noChangeAspect="1"/>
            </p:cNvPicPr>
            <p:nvPr/>
          </p:nvPicPr>
          <p:blipFill>
            <a:blip r:embed="rId6">
              <a:alphaModFix amt="53000"/>
              <a:extLst>
                <a:ext uri="{28A0092B-C50C-407E-A947-70E740481C1C}">
                  <a14:useLocalDpi xmlns:a14="http://schemas.microsoft.com/office/drawing/2010/main" val="0"/>
                </a:ext>
              </a:extLst>
            </a:blip>
            <a:stretch>
              <a:fillRect/>
            </a:stretch>
          </p:blipFill>
          <p:spPr>
            <a:xfrm>
              <a:off x="678079" y="4294850"/>
              <a:ext cx="2852786" cy="2057400"/>
            </a:xfrm>
            <a:prstGeom prst="rect">
              <a:avLst/>
            </a:prstGeom>
          </p:spPr>
        </p:pic>
        <p:pic>
          <p:nvPicPr>
            <p:cNvPr id="16" name="Picture 15" descr="Screen Shot 2015-04-01 at 10.40.07 PM.png"/>
            <p:cNvPicPr>
              <a:picLocks noChangeAspect="1"/>
            </p:cNvPicPr>
            <p:nvPr/>
          </p:nvPicPr>
          <p:blipFill>
            <a:blip r:embed="rId7">
              <a:alphaModFix amt="23000"/>
              <a:extLst>
                <a:ext uri="{28A0092B-C50C-407E-A947-70E740481C1C}">
                  <a14:useLocalDpi xmlns:a14="http://schemas.microsoft.com/office/drawing/2010/main" val="0"/>
                </a:ext>
              </a:extLst>
            </a:blip>
            <a:stretch>
              <a:fillRect/>
            </a:stretch>
          </p:blipFill>
          <p:spPr>
            <a:xfrm>
              <a:off x="5688146" y="4294850"/>
              <a:ext cx="2700139" cy="2057400"/>
            </a:xfrm>
            <a:prstGeom prst="rect">
              <a:avLst/>
            </a:prstGeom>
          </p:spPr>
        </p:pic>
        <p:pic>
          <p:nvPicPr>
            <p:cNvPr id="17" name="Picture 16" descr="AFP-ebook-cover.png"/>
            <p:cNvPicPr>
              <a:picLocks noChangeAspect="1"/>
            </p:cNvPicPr>
            <p:nvPr/>
          </p:nvPicPr>
          <p:blipFill>
            <a:blip r:embed="rId8">
              <a:alphaModFix amt="17000"/>
              <a:extLst>
                <a:ext uri="{28A0092B-C50C-407E-A947-70E740481C1C}">
                  <a14:useLocalDpi xmlns:a14="http://schemas.microsoft.com/office/drawing/2010/main" val="0"/>
                </a:ext>
              </a:extLst>
            </a:blip>
            <a:stretch>
              <a:fillRect/>
            </a:stretch>
          </p:blipFill>
          <p:spPr>
            <a:xfrm>
              <a:off x="3622247" y="4294850"/>
              <a:ext cx="1934086" cy="2057400"/>
            </a:xfrm>
            <a:prstGeom prst="rect">
              <a:avLst/>
            </a:prstGeom>
          </p:spPr>
        </p:pic>
        <p:sp>
          <p:nvSpPr>
            <p:cNvPr id="15" name="Rectangle 14"/>
            <p:cNvSpPr/>
            <p:nvPr/>
          </p:nvSpPr>
          <p:spPr>
            <a:xfrm>
              <a:off x="2097819" y="4745002"/>
              <a:ext cx="4948362" cy="1015663"/>
            </a:xfrm>
            <a:prstGeom prst="rect">
              <a:avLst/>
            </a:prstGeom>
          </p:spPr>
          <p:txBody>
            <a:bodyPr wrap="square">
              <a:spAutoFit/>
            </a:bodyPr>
            <a:lstStyle/>
            <a:p>
              <a:pPr algn="ctr"/>
              <a:r>
                <a:rPr lang="en-US" sz="3600" b="1" dirty="0" smtClean="0">
                  <a:latin typeface="Century Gothic"/>
                  <a:cs typeface="Century Gothic"/>
                </a:rPr>
                <a:t>Kristin </a:t>
              </a:r>
              <a:r>
                <a:rPr lang="en-US" sz="3600" b="1" dirty="0" err="1" smtClean="0">
                  <a:latin typeface="Century Gothic"/>
                  <a:cs typeface="Century Gothic"/>
                </a:rPr>
                <a:t>Bongiovanni</a:t>
              </a:r>
              <a:endParaRPr lang="en-US" sz="3600" b="1" dirty="0">
                <a:latin typeface="Century Gothic"/>
                <a:cs typeface="Century Gothic"/>
              </a:endParaRPr>
            </a:p>
            <a:p>
              <a:pPr algn="ctr"/>
              <a:r>
                <a:rPr lang="en-US" sz="2400" dirty="0" smtClean="0">
                  <a:latin typeface="Century Gothic"/>
                  <a:cs typeface="Century Gothic"/>
                </a:rPr>
                <a:t>Spring 2014</a:t>
              </a:r>
              <a:endParaRPr lang="en-US" sz="2400" dirty="0"/>
            </a:p>
          </p:txBody>
        </p:sp>
      </p:grpSp>
      <p:grpSp>
        <p:nvGrpSpPr>
          <p:cNvPr id="5" name="Group 4"/>
          <p:cNvGrpSpPr/>
          <p:nvPr/>
        </p:nvGrpSpPr>
        <p:grpSpPr>
          <a:xfrm>
            <a:off x="4087526" y="2039630"/>
            <a:ext cx="4629373" cy="2255220"/>
            <a:chOff x="4408682" y="2039630"/>
            <a:chExt cx="4629373" cy="2255220"/>
          </a:xfrm>
        </p:grpSpPr>
        <p:pic>
          <p:nvPicPr>
            <p:cNvPr id="21" name="Picture 20" descr="Comparison Matrix Handout.pdf"/>
            <p:cNvPicPr>
              <a:picLocks noChangeAspect="1"/>
            </p:cNvPicPr>
            <p:nvPr/>
          </p:nvPicPr>
          <p:blipFill rotWithShape="1">
            <a:blip r:embed="rId9">
              <a:alphaModFix amt="46000"/>
              <a:extLst>
                <a:ext uri="{28A0092B-C50C-407E-A947-70E740481C1C}">
                  <a14:useLocalDpi xmlns:a14="http://schemas.microsoft.com/office/drawing/2010/main" val="0"/>
                </a:ext>
              </a:extLst>
            </a:blip>
            <a:srcRect l="14317" t="13962" r="6827" b="13394"/>
            <a:stretch/>
          </p:blipFill>
          <p:spPr>
            <a:xfrm>
              <a:off x="4408682" y="2306356"/>
              <a:ext cx="2647224" cy="1884486"/>
            </a:xfrm>
            <a:prstGeom prst="rect">
              <a:avLst/>
            </a:prstGeom>
          </p:spPr>
        </p:pic>
        <p:pic>
          <p:nvPicPr>
            <p:cNvPr id="20" name="Picture 19" descr="Gephi-full-network.png"/>
            <p:cNvPicPr>
              <a:picLocks noChangeAspect="1"/>
            </p:cNvPicPr>
            <p:nvPr/>
          </p:nvPicPr>
          <p:blipFill>
            <a:blip r:embed="rId10">
              <a:alphaModFix amt="60000"/>
              <a:extLst>
                <a:ext uri="{28A0092B-C50C-407E-A947-70E740481C1C}">
                  <a14:useLocalDpi xmlns:a14="http://schemas.microsoft.com/office/drawing/2010/main" val="0"/>
                </a:ext>
              </a:extLst>
            </a:blip>
            <a:stretch>
              <a:fillRect/>
            </a:stretch>
          </p:blipFill>
          <p:spPr>
            <a:xfrm>
              <a:off x="6287966" y="2039630"/>
              <a:ext cx="2750089" cy="2255220"/>
            </a:xfrm>
            <a:prstGeom prst="rect">
              <a:avLst/>
            </a:prstGeom>
          </p:spPr>
        </p:pic>
        <p:sp>
          <p:nvSpPr>
            <p:cNvPr id="19" name="Rectangle 18"/>
            <p:cNvSpPr/>
            <p:nvPr/>
          </p:nvSpPr>
          <p:spPr>
            <a:xfrm>
              <a:off x="4935338" y="2723846"/>
              <a:ext cx="3400281" cy="1015663"/>
            </a:xfrm>
            <a:prstGeom prst="rect">
              <a:avLst/>
            </a:prstGeom>
          </p:spPr>
          <p:txBody>
            <a:bodyPr wrap="square">
              <a:spAutoFit/>
            </a:bodyPr>
            <a:lstStyle/>
            <a:p>
              <a:pPr algn="ctr"/>
              <a:r>
                <a:rPr lang="en-US" sz="3600" b="1" dirty="0" smtClean="0">
                  <a:latin typeface="Century Gothic"/>
                  <a:cs typeface="Century Gothic"/>
                </a:rPr>
                <a:t>Kate Neptune</a:t>
              </a:r>
            </a:p>
            <a:p>
              <a:pPr algn="ctr"/>
              <a:r>
                <a:rPr lang="en-US" sz="2400" dirty="0" smtClean="0">
                  <a:latin typeface="Century Gothic"/>
                  <a:cs typeface="Century Gothic"/>
                </a:rPr>
                <a:t>Summer 2014</a:t>
              </a:r>
              <a:endParaRPr lang="en-US" sz="2400" dirty="0"/>
            </a:p>
          </p:txBody>
        </p:sp>
      </p:grpSp>
    </p:spTree>
    <p:extLst>
      <p:ext uri="{BB962C8B-B14F-4D97-AF65-F5344CB8AC3E}">
        <p14:creationId xmlns:p14="http://schemas.microsoft.com/office/powerpoint/2010/main" val="13418793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Transcription Issues</a:t>
            </a:r>
            <a:endParaRPr lang="en-US" dirty="0">
              <a:latin typeface="Century Gothic" panose="020B0502020202020204" pitchFamily="34" charset="0"/>
            </a:endParaRPr>
          </a:p>
        </p:txBody>
      </p:sp>
      <p:sp>
        <p:nvSpPr>
          <p:cNvPr id="3" name="Content Placeholder 2"/>
          <p:cNvSpPr>
            <a:spLocks noGrp="1"/>
          </p:cNvSpPr>
          <p:nvPr>
            <p:ph idx="1"/>
          </p:nvPr>
        </p:nvSpPr>
        <p:spPr>
          <a:xfrm>
            <a:off x="1227578" y="2814550"/>
            <a:ext cx="6688845" cy="2791563"/>
          </a:xfrm>
        </p:spPr>
        <p:txBody>
          <a:bodyPr>
            <a:normAutofit/>
          </a:bodyPr>
          <a:lstStyle/>
          <a:p>
            <a:r>
              <a:rPr lang="en-US" sz="2600" dirty="0" smtClean="0">
                <a:latin typeface="Century Gothic" pitchFamily="34" charset="0"/>
              </a:rPr>
              <a:t>Inconsistent layout (</a:t>
            </a:r>
            <a:r>
              <a:rPr lang="en-US" sz="2600" dirty="0"/>
              <a:t>columns, offset text, text-wrapped around other </a:t>
            </a:r>
            <a:r>
              <a:rPr lang="en-US" sz="2600" dirty="0" smtClean="0"/>
              <a:t>text)</a:t>
            </a:r>
            <a:endParaRPr lang="en-US" sz="2600" dirty="0">
              <a:latin typeface="Century Gothic" pitchFamily="34" charset="0"/>
            </a:endParaRPr>
          </a:p>
          <a:p>
            <a:r>
              <a:rPr lang="en-US" sz="2600" dirty="0" smtClean="0">
                <a:latin typeface="Century Gothic" pitchFamily="34" charset="0"/>
              </a:rPr>
              <a:t>Inconsistent humans (style-guides and subject knowledge help)</a:t>
            </a:r>
            <a:endParaRPr lang="en-US" sz="2600" dirty="0">
              <a:latin typeface="Century Gothic" pitchFamily="34" charset="0"/>
            </a:endParaRPr>
          </a:p>
          <a:p>
            <a:r>
              <a:rPr lang="en-US" sz="2600" dirty="0" smtClean="0">
                <a:latin typeface="Century Gothic" pitchFamily="34" charset="0"/>
              </a:rPr>
              <a:t>Images</a:t>
            </a:r>
            <a:endParaRPr lang="en-US" dirty="0" smtClean="0"/>
          </a:p>
          <a:p>
            <a:endParaRPr lang="en-US" dirty="0"/>
          </a:p>
        </p:txBody>
      </p:sp>
      <p:sp>
        <p:nvSpPr>
          <p:cNvPr id="6" name="Footer Placeholder 5"/>
          <p:cNvSpPr>
            <a:spLocks noGrp="1"/>
          </p:cNvSpPr>
          <p:nvPr>
            <p:ph type="ftr" sz="quarter" idx="11"/>
          </p:nvPr>
        </p:nvSpPr>
        <p:spPr>
          <a:xfrm>
            <a:off x="1025341" y="6577539"/>
            <a:ext cx="4682588" cy="365125"/>
          </a:xfrm>
        </p:spPr>
        <p:txBody>
          <a:bodyPr/>
          <a:lstStyle/>
          <a:p>
            <a:r>
              <a:rPr lang="en-US" sz="1200" b="1" dirty="0" smtClean="0"/>
              <a:t>From eMOP to AFP - Jennifer Hecker &amp; Matt Christy - 4/10/15</a:t>
            </a:r>
            <a:endParaRPr lang="en-US" sz="1200" b="1" dirty="0"/>
          </a:p>
        </p:txBody>
      </p:sp>
      <p:sp>
        <p:nvSpPr>
          <p:cNvPr id="7" name="Slide Number Placeholder 6"/>
          <p:cNvSpPr>
            <a:spLocks noGrp="1"/>
          </p:cNvSpPr>
          <p:nvPr>
            <p:ph type="sldNum" sz="quarter" idx="12"/>
          </p:nvPr>
        </p:nvSpPr>
        <p:spPr/>
        <p:txBody>
          <a:bodyPr/>
          <a:lstStyle/>
          <a:p>
            <a:fld id="{4A822907-8A9D-4F6B-98F6-913902AD56B5}" type="slidenum">
              <a:rPr lang="en-US" smtClean="0"/>
              <a:t>7</a:t>
            </a:fld>
            <a:endParaRPr lang="en-US"/>
          </a:p>
        </p:txBody>
      </p:sp>
      <p:grpSp>
        <p:nvGrpSpPr>
          <p:cNvPr id="11" name="Group 10"/>
          <p:cNvGrpSpPr/>
          <p:nvPr/>
        </p:nvGrpSpPr>
        <p:grpSpPr>
          <a:xfrm>
            <a:off x="1106514" y="207928"/>
            <a:ext cx="7597244" cy="905256"/>
            <a:chOff x="1106514" y="207928"/>
            <a:chExt cx="7597244" cy="905256"/>
          </a:xfrm>
        </p:grpSpPr>
        <p:pic>
          <p:nvPicPr>
            <p:cNvPr id="9" name="Picture 8" descr="eMOP-logo-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14" y="207928"/>
              <a:ext cx="1972108" cy="905256"/>
            </a:xfrm>
            <a:prstGeom prst="rect">
              <a:avLst/>
            </a:prstGeom>
            <a:ln>
              <a:noFill/>
            </a:ln>
            <a:effectLst/>
          </p:spPr>
        </p:pic>
        <p:pic>
          <p:nvPicPr>
            <p:cNvPr id="10" name="Picture 9" descr="AFPlogo.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795" y="207928"/>
              <a:ext cx="2071963" cy="896112"/>
            </a:xfrm>
            <a:prstGeom prst="rect">
              <a:avLst/>
            </a:prstGeom>
            <a:ln>
              <a:solidFill>
                <a:srgbClr val="000000"/>
              </a:solidFill>
            </a:ln>
            <a:effectLst/>
          </p:spPr>
        </p:pic>
      </p:grpSp>
    </p:spTree>
    <p:extLst>
      <p:ext uri="{BB962C8B-B14F-4D97-AF65-F5344CB8AC3E}">
        <p14:creationId xmlns:p14="http://schemas.microsoft.com/office/powerpoint/2010/main" val="38892502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eMOP – Intro </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Early Modern OCR Project (eMOP) is an </a:t>
            </a:r>
            <a:endParaRPr lang="en-US" dirty="0" smtClean="0"/>
          </a:p>
          <a:p>
            <a:pPr lvl="1"/>
            <a:r>
              <a:rPr lang="en-US" dirty="0" smtClean="0"/>
              <a:t>Andrew </a:t>
            </a:r>
            <a:r>
              <a:rPr lang="en-US" dirty="0"/>
              <a:t>W. Mellon Foundation funded grant project running out of the Initiative for Digital Humanities, Media, and Culture (IDHMC) at Texas A&amp;M University, to </a:t>
            </a:r>
            <a:endParaRPr lang="en-US" dirty="0" smtClean="0"/>
          </a:p>
          <a:p>
            <a:pPr lvl="1"/>
            <a:r>
              <a:rPr lang="en-US" b="1" dirty="0" smtClean="0"/>
              <a:t>develop </a:t>
            </a:r>
            <a:r>
              <a:rPr lang="en-US" b="1" dirty="0"/>
              <a:t>and test tools and techniques to apply Optical Character Recognition (OCR) to early modern English documents </a:t>
            </a:r>
            <a:endParaRPr lang="en-US" b="1" dirty="0" smtClean="0"/>
          </a:p>
          <a:p>
            <a:pPr lvl="1"/>
            <a:r>
              <a:rPr lang="en-US" dirty="0" smtClean="0"/>
              <a:t>from </a:t>
            </a:r>
            <a:r>
              <a:rPr lang="en-US" dirty="0"/>
              <a:t>the hand press period, roughly 1475-1800. </a:t>
            </a:r>
          </a:p>
          <a:p>
            <a:r>
              <a:rPr lang="en-US" dirty="0"/>
              <a:t>eMOP aims to improve the visibility of early modern texts by making their contents fully searchable. The current paradigm of searching special collections for early modern materials by either metadata alone or “dirty” OCR is insufficient for scholarly research.</a:t>
            </a:r>
          </a:p>
        </p:txBody>
      </p:sp>
      <p:sp>
        <p:nvSpPr>
          <p:cNvPr id="5" name="Slide Number Placeholder 4"/>
          <p:cNvSpPr>
            <a:spLocks noGrp="1"/>
          </p:cNvSpPr>
          <p:nvPr>
            <p:ph type="sldNum" sz="quarter" idx="12"/>
          </p:nvPr>
        </p:nvSpPr>
        <p:spPr/>
        <p:txBody>
          <a:bodyPr/>
          <a:lstStyle/>
          <a:p>
            <a:fld id="{4A822907-8A9D-4F6B-98F6-913902AD56B5}" type="slidenum">
              <a:rPr lang="en-US" smtClean="0"/>
              <a:t>8</a:t>
            </a:fld>
            <a:endParaRPr lang="en-US"/>
          </a:p>
        </p:txBody>
      </p:sp>
      <p:sp>
        <p:nvSpPr>
          <p:cNvPr id="9" name="Footer Placeholder 5"/>
          <p:cNvSpPr>
            <a:spLocks noGrp="1"/>
          </p:cNvSpPr>
          <p:nvPr>
            <p:ph type="ftr" sz="quarter" idx="11"/>
          </p:nvPr>
        </p:nvSpPr>
        <p:spPr>
          <a:xfrm>
            <a:off x="1025341" y="6577539"/>
            <a:ext cx="4738890" cy="365125"/>
          </a:xfrm>
        </p:spPr>
        <p:txBody>
          <a:bodyPr/>
          <a:lstStyle/>
          <a:p>
            <a:r>
              <a:rPr lang="en-US" sz="1200" b="1" dirty="0" smtClean="0"/>
              <a:t>From eMOP to AFP - </a:t>
            </a:r>
            <a:r>
              <a:rPr lang="en-US" sz="1200" b="1" dirty="0" smtClean="0"/>
              <a:t>Jennifer </a:t>
            </a:r>
            <a:r>
              <a:rPr lang="en-US" sz="1200" b="1" dirty="0" smtClean="0"/>
              <a:t>Hecker &amp; Matt Christy - 4/10/15</a:t>
            </a:r>
            <a:endParaRPr lang="en-US" sz="1200" b="1" dirty="0"/>
          </a:p>
        </p:txBody>
      </p:sp>
      <p:grpSp>
        <p:nvGrpSpPr>
          <p:cNvPr id="10" name="Group 9"/>
          <p:cNvGrpSpPr/>
          <p:nvPr/>
        </p:nvGrpSpPr>
        <p:grpSpPr>
          <a:xfrm>
            <a:off x="1106514" y="207928"/>
            <a:ext cx="7597244" cy="905256"/>
            <a:chOff x="1106514" y="207928"/>
            <a:chExt cx="7597244" cy="905256"/>
          </a:xfrm>
        </p:grpSpPr>
        <p:pic>
          <p:nvPicPr>
            <p:cNvPr id="11" name="Picture 10" descr="eMOP-logo-s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514" y="207928"/>
              <a:ext cx="1972108" cy="905256"/>
            </a:xfrm>
            <a:prstGeom prst="rect">
              <a:avLst/>
            </a:prstGeom>
            <a:ln>
              <a:noFill/>
            </a:ln>
            <a:effectLst/>
          </p:spPr>
        </p:pic>
        <p:pic>
          <p:nvPicPr>
            <p:cNvPr id="12" name="Picture 11" descr="AFPlog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795" y="207928"/>
              <a:ext cx="2071963" cy="896112"/>
            </a:xfrm>
            <a:prstGeom prst="rect">
              <a:avLst/>
            </a:prstGeom>
            <a:ln>
              <a:solidFill>
                <a:srgbClr val="000000"/>
              </a:solidFill>
            </a:ln>
            <a:effectLst/>
          </p:spPr>
        </p:pic>
      </p:grpSp>
    </p:spTree>
    <p:extLst>
      <p:ext uri="{BB962C8B-B14F-4D97-AF65-F5344CB8AC3E}">
        <p14:creationId xmlns:p14="http://schemas.microsoft.com/office/powerpoint/2010/main" val="22849860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eMOP – The Numbers</a:t>
            </a:r>
            <a:endParaRPr lang="en-US" dirty="0"/>
          </a:p>
        </p:txBody>
      </p:sp>
      <p:sp>
        <p:nvSpPr>
          <p:cNvPr id="3" name="Text Placeholder 2"/>
          <p:cNvSpPr>
            <a:spLocks noGrp="1"/>
          </p:cNvSpPr>
          <p:nvPr>
            <p:ph type="body" idx="1"/>
          </p:nvPr>
        </p:nvSpPr>
        <p:spPr/>
        <p:txBody>
          <a:bodyPr/>
          <a:lstStyle/>
          <a:p>
            <a:r>
              <a:rPr lang="en-US" dirty="0" smtClean="0"/>
              <a:t>Page Images</a:t>
            </a:r>
            <a:endParaRPr lang="en-US" dirty="0"/>
          </a:p>
        </p:txBody>
      </p:sp>
      <p:sp>
        <p:nvSpPr>
          <p:cNvPr id="4" name="Content Placeholder 3"/>
          <p:cNvSpPr>
            <a:spLocks noGrp="1"/>
          </p:cNvSpPr>
          <p:nvPr>
            <p:ph sz="half" idx="2"/>
          </p:nvPr>
        </p:nvSpPr>
        <p:spPr/>
        <p:txBody>
          <a:bodyPr>
            <a:normAutofit fontScale="92500" lnSpcReduction="10000"/>
          </a:bodyPr>
          <a:lstStyle/>
          <a:p>
            <a:r>
              <a:rPr lang="en-US" u="sng" dirty="0">
                <a:solidFill>
                  <a:schemeClr val="tx1"/>
                </a:solidFill>
              </a:rPr>
              <a:t>Early English Books online </a:t>
            </a:r>
            <a:r>
              <a:rPr lang="en-US" dirty="0">
                <a:solidFill>
                  <a:schemeClr val="tx1"/>
                </a:solidFill>
              </a:rPr>
              <a:t>(Proquest) </a:t>
            </a:r>
            <a:r>
              <a:rPr lang="en-US" b="1" dirty="0">
                <a:solidFill>
                  <a:schemeClr val="tx1"/>
                </a:solidFill>
              </a:rPr>
              <a:t>EEBO</a:t>
            </a:r>
            <a:r>
              <a:rPr lang="en-US" dirty="0">
                <a:solidFill>
                  <a:schemeClr val="tx1"/>
                </a:solidFill>
              </a:rPr>
              <a:t>: ~125,000 documents, ~13 million pages images (1475-1700)</a:t>
            </a:r>
          </a:p>
          <a:p>
            <a:r>
              <a:rPr lang="en-US" u="sng" dirty="0">
                <a:solidFill>
                  <a:schemeClr val="tx1"/>
                </a:solidFill>
              </a:rPr>
              <a:t>Eighteenth Century Collections Online </a:t>
            </a:r>
            <a:r>
              <a:rPr lang="en-US" dirty="0">
                <a:solidFill>
                  <a:schemeClr val="tx1"/>
                </a:solidFill>
              </a:rPr>
              <a:t>(Gale </a:t>
            </a:r>
            <a:r>
              <a:rPr lang="en-US" dirty="0" err="1">
                <a:solidFill>
                  <a:schemeClr val="tx1"/>
                </a:solidFill>
              </a:rPr>
              <a:t>Cengage</a:t>
            </a:r>
            <a:r>
              <a:rPr lang="en-US" dirty="0">
                <a:solidFill>
                  <a:schemeClr val="tx1"/>
                </a:solidFill>
              </a:rPr>
              <a:t>) </a:t>
            </a:r>
            <a:r>
              <a:rPr lang="en-US" b="1" dirty="0">
                <a:solidFill>
                  <a:schemeClr val="tx1"/>
                </a:solidFill>
              </a:rPr>
              <a:t>ECCO</a:t>
            </a:r>
            <a:r>
              <a:rPr lang="en-US" dirty="0">
                <a:solidFill>
                  <a:schemeClr val="tx1"/>
                </a:solidFill>
              </a:rPr>
              <a:t>: ~182,000 documents, ~32 million page images (1700-1800)</a:t>
            </a:r>
          </a:p>
          <a:p>
            <a:r>
              <a:rPr lang="en-US" b="1" dirty="0">
                <a:solidFill>
                  <a:schemeClr val="tx1"/>
                </a:solidFill>
              </a:rPr>
              <a:t>Total</a:t>
            </a:r>
            <a:r>
              <a:rPr lang="en-US" dirty="0">
                <a:solidFill>
                  <a:schemeClr val="tx1"/>
                </a:solidFill>
              </a:rPr>
              <a:t>: &gt;300,000 documents &amp; 45 million page images</a:t>
            </a:r>
            <a:r>
              <a:rPr lang="en-US" dirty="0" smtClean="0">
                <a:solidFill>
                  <a:schemeClr val="tx1"/>
                </a:solidFill>
              </a:rPr>
              <a:t>.</a:t>
            </a:r>
            <a:endParaRPr lang="en-US" dirty="0">
              <a:solidFill>
                <a:schemeClr val="tx1"/>
              </a:solidFill>
            </a:endParaRPr>
          </a:p>
        </p:txBody>
      </p:sp>
      <p:sp>
        <p:nvSpPr>
          <p:cNvPr id="5" name="Text Placeholder 4"/>
          <p:cNvSpPr>
            <a:spLocks noGrp="1"/>
          </p:cNvSpPr>
          <p:nvPr>
            <p:ph type="body" sz="quarter" idx="3"/>
          </p:nvPr>
        </p:nvSpPr>
        <p:spPr/>
        <p:txBody>
          <a:bodyPr/>
          <a:lstStyle/>
          <a:p>
            <a:r>
              <a:rPr lang="en-US" dirty="0" err="1" smtClean="0"/>
              <a:t>GroundTruth</a:t>
            </a:r>
            <a:endParaRPr lang="en-US" dirty="0"/>
          </a:p>
        </p:txBody>
      </p:sp>
      <p:sp>
        <p:nvSpPr>
          <p:cNvPr id="6" name="Content Placeholder 5"/>
          <p:cNvSpPr>
            <a:spLocks noGrp="1"/>
          </p:cNvSpPr>
          <p:nvPr>
            <p:ph sz="quarter" idx="4"/>
          </p:nvPr>
        </p:nvSpPr>
        <p:spPr/>
        <p:txBody>
          <a:bodyPr/>
          <a:lstStyle/>
          <a:p>
            <a:r>
              <a:rPr lang="en-US" u="sng" dirty="0">
                <a:solidFill>
                  <a:srgbClr val="000000"/>
                </a:solidFill>
              </a:rPr>
              <a:t>Text Creation Partnership </a:t>
            </a:r>
            <a:r>
              <a:rPr lang="en-US" b="1" dirty="0">
                <a:solidFill>
                  <a:srgbClr val="000000"/>
                </a:solidFill>
              </a:rPr>
              <a:t>TCP</a:t>
            </a:r>
            <a:r>
              <a:rPr lang="en-US" dirty="0">
                <a:solidFill>
                  <a:srgbClr val="000000"/>
                </a:solidFill>
              </a:rPr>
              <a:t>: ~46,000 double-keyed hand transcribed </a:t>
            </a:r>
            <a:r>
              <a:rPr lang="en-US" dirty="0" err="1">
                <a:solidFill>
                  <a:srgbClr val="000000"/>
                </a:solidFill>
              </a:rPr>
              <a:t>docuemnts</a:t>
            </a:r>
            <a:endParaRPr lang="en-US" dirty="0">
              <a:solidFill>
                <a:srgbClr val="000000"/>
              </a:solidFill>
            </a:endParaRPr>
          </a:p>
          <a:p>
            <a:pPr lvl="1"/>
            <a:r>
              <a:rPr lang="en-US" dirty="0">
                <a:solidFill>
                  <a:srgbClr val="000000"/>
                </a:solidFill>
              </a:rPr>
              <a:t>44,000 EEBO</a:t>
            </a:r>
          </a:p>
          <a:p>
            <a:pPr lvl="1"/>
            <a:r>
              <a:rPr lang="en-US" dirty="0">
                <a:solidFill>
                  <a:srgbClr val="000000"/>
                </a:solidFill>
              </a:rPr>
              <a:t>2,200 ECCO</a:t>
            </a:r>
          </a:p>
          <a:p>
            <a:endParaRPr lang="en-US" dirty="0"/>
          </a:p>
        </p:txBody>
      </p:sp>
      <p:sp>
        <p:nvSpPr>
          <p:cNvPr id="8" name="Slide Number Placeholder 7"/>
          <p:cNvSpPr>
            <a:spLocks noGrp="1"/>
          </p:cNvSpPr>
          <p:nvPr>
            <p:ph type="sldNum" sz="quarter" idx="12"/>
          </p:nvPr>
        </p:nvSpPr>
        <p:spPr/>
        <p:txBody>
          <a:bodyPr/>
          <a:lstStyle/>
          <a:p>
            <a:fld id="{4A822907-8A9D-4F6B-98F6-913902AD56B5}" type="slidenum">
              <a:rPr lang="en-US" smtClean="0"/>
              <a:t>9</a:t>
            </a:fld>
            <a:endParaRPr lang="en-US"/>
          </a:p>
        </p:txBody>
      </p:sp>
      <p:grpSp>
        <p:nvGrpSpPr>
          <p:cNvPr id="10" name="Group 9"/>
          <p:cNvGrpSpPr/>
          <p:nvPr/>
        </p:nvGrpSpPr>
        <p:grpSpPr>
          <a:xfrm>
            <a:off x="1106514" y="207928"/>
            <a:ext cx="7597244" cy="905256"/>
            <a:chOff x="1106514" y="207928"/>
            <a:chExt cx="7597244" cy="905256"/>
          </a:xfrm>
        </p:grpSpPr>
        <p:pic>
          <p:nvPicPr>
            <p:cNvPr id="11" name="Picture 10" descr="eMOP-logo-s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514" y="207928"/>
              <a:ext cx="1972108" cy="905256"/>
            </a:xfrm>
            <a:prstGeom prst="rect">
              <a:avLst/>
            </a:prstGeom>
            <a:ln>
              <a:noFill/>
            </a:ln>
            <a:effectLst/>
          </p:spPr>
        </p:pic>
        <p:pic>
          <p:nvPicPr>
            <p:cNvPr id="12" name="Picture 11" descr="AFPlog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795" y="207928"/>
              <a:ext cx="2071963" cy="896112"/>
            </a:xfrm>
            <a:prstGeom prst="rect">
              <a:avLst/>
            </a:prstGeom>
            <a:ln>
              <a:solidFill>
                <a:srgbClr val="000000"/>
              </a:solidFill>
            </a:ln>
            <a:effectLst/>
          </p:spPr>
        </p:pic>
      </p:grpSp>
      <p:sp>
        <p:nvSpPr>
          <p:cNvPr id="14" name="Footer Placeholder 5"/>
          <p:cNvSpPr>
            <a:spLocks noGrp="1"/>
          </p:cNvSpPr>
          <p:nvPr>
            <p:ph type="ftr" sz="quarter" idx="11"/>
          </p:nvPr>
        </p:nvSpPr>
        <p:spPr>
          <a:xfrm>
            <a:off x="1025341" y="6577539"/>
            <a:ext cx="4738890" cy="365125"/>
          </a:xfrm>
        </p:spPr>
        <p:txBody>
          <a:bodyPr/>
          <a:lstStyle/>
          <a:p>
            <a:r>
              <a:rPr lang="en-US" sz="1200" b="1" dirty="0" smtClean="0"/>
              <a:t>From eMOP to AFP - </a:t>
            </a:r>
            <a:r>
              <a:rPr lang="en-US" sz="1200" b="1" dirty="0" smtClean="0"/>
              <a:t>Jennifer </a:t>
            </a:r>
            <a:r>
              <a:rPr lang="en-US" sz="1200" b="1" dirty="0" smtClean="0"/>
              <a:t>Hecker &amp; Matt Christy - 4/10/15</a:t>
            </a:r>
            <a:endParaRPr lang="en-US" sz="1200" b="1" dirty="0"/>
          </a:p>
        </p:txBody>
      </p:sp>
    </p:spTree>
    <p:extLst>
      <p:ext uri="{BB962C8B-B14F-4D97-AF65-F5344CB8AC3E}">
        <p14:creationId xmlns:p14="http://schemas.microsoft.com/office/powerpoint/2010/main" val="2133435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normAutofit fontScale="90000"/>
          </a:bodyPr>
          <a:lstStyle/>
          <a:p>
            <a:r>
              <a:rPr lang="en-US" dirty="0" smtClean="0"/>
              <a:t>eMOP – The Data</a:t>
            </a:r>
            <a:endParaRPr lang="en-US" dirty="0"/>
          </a:p>
        </p:txBody>
      </p:sp>
      <p:sp>
        <p:nvSpPr>
          <p:cNvPr id="5" name="Slide Number Placeholder 4"/>
          <p:cNvSpPr>
            <a:spLocks noGrp="1"/>
          </p:cNvSpPr>
          <p:nvPr>
            <p:ph type="sldNum" sz="quarter" idx="12"/>
          </p:nvPr>
        </p:nvSpPr>
        <p:spPr/>
        <p:txBody>
          <a:bodyPr/>
          <a:lstStyle/>
          <a:p>
            <a:fld id="{4A822907-8A9D-4F6B-98F6-913902AD56B5}" type="slidenum">
              <a:rPr lang="en-US" smtClean="0"/>
              <a:t>10</a:t>
            </a:fld>
            <a:endParaRPr lang="en-US"/>
          </a:p>
        </p:txBody>
      </p:sp>
      <p:pic>
        <p:nvPicPr>
          <p:cNvPr id="6" name="Picture 5" descr="Screen Shot 2014-10-16 at 12.53.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835" y="215241"/>
            <a:ext cx="5132918" cy="6404676"/>
          </a:xfrm>
          <a:prstGeom prst="rect">
            <a:avLst/>
          </a:prstGeom>
        </p:spPr>
      </p:pic>
      <p:grpSp>
        <p:nvGrpSpPr>
          <p:cNvPr id="8" name="Group 7"/>
          <p:cNvGrpSpPr/>
          <p:nvPr/>
        </p:nvGrpSpPr>
        <p:grpSpPr>
          <a:xfrm>
            <a:off x="4955506" y="202954"/>
            <a:ext cx="4156475" cy="915928"/>
            <a:chOff x="4547283" y="207928"/>
            <a:chExt cx="4156475" cy="915928"/>
          </a:xfrm>
        </p:grpSpPr>
        <p:pic>
          <p:nvPicPr>
            <p:cNvPr id="9" name="Picture 8" descr="eMOP-logo-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7283" y="218600"/>
              <a:ext cx="1972108" cy="905256"/>
            </a:xfrm>
            <a:prstGeom prst="rect">
              <a:avLst/>
            </a:prstGeom>
            <a:ln>
              <a:noFill/>
            </a:ln>
            <a:effectLst/>
          </p:spPr>
        </p:pic>
        <p:pic>
          <p:nvPicPr>
            <p:cNvPr id="10" name="Picture 9" descr="AFPlogo.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795" y="207928"/>
              <a:ext cx="2071963" cy="896112"/>
            </a:xfrm>
            <a:prstGeom prst="rect">
              <a:avLst/>
            </a:prstGeom>
            <a:ln>
              <a:solidFill>
                <a:srgbClr val="000000"/>
              </a:solidFill>
            </a:ln>
            <a:effectLst/>
          </p:spPr>
        </p:pic>
      </p:grpSp>
      <p:sp>
        <p:nvSpPr>
          <p:cNvPr id="11" name="Footer Placeholder 5"/>
          <p:cNvSpPr>
            <a:spLocks noGrp="1"/>
          </p:cNvSpPr>
          <p:nvPr>
            <p:ph type="ftr" sz="quarter" idx="11"/>
          </p:nvPr>
        </p:nvSpPr>
        <p:spPr>
          <a:xfrm>
            <a:off x="1025341" y="6577539"/>
            <a:ext cx="4738890" cy="365125"/>
          </a:xfrm>
        </p:spPr>
        <p:txBody>
          <a:bodyPr/>
          <a:lstStyle/>
          <a:p>
            <a:r>
              <a:rPr lang="en-US" sz="1200" b="1" dirty="0" smtClean="0"/>
              <a:t>From eMOP to AFP - </a:t>
            </a:r>
            <a:r>
              <a:rPr lang="en-US" sz="1200" b="1" dirty="0" smtClean="0"/>
              <a:t>Jennifer </a:t>
            </a:r>
            <a:r>
              <a:rPr lang="en-US" sz="1200" b="1" dirty="0" smtClean="0"/>
              <a:t>Hecker &amp; Matt Christy - 4/10/15</a:t>
            </a:r>
            <a:endParaRPr lang="en-US" sz="1200" b="1" dirty="0"/>
          </a:p>
        </p:txBody>
      </p:sp>
    </p:spTree>
    <p:extLst>
      <p:ext uri="{BB962C8B-B14F-4D97-AF65-F5344CB8AC3E}">
        <p14:creationId xmlns:p14="http://schemas.microsoft.com/office/powerpoint/2010/main" val="28288640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10672</TotalTime>
  <Words>974</Words>
  <Application>Microsoft Macintosh PowerPoint</Application>
  <PresentationFormat>On-screen Show (4:3)</PresentationFormat>
  <Paragraphs>162</Paragraphs>
  <Slides>19</Slides>
  <Notes>10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Perception</vt:lpstr>
      <vt:lpstr>From Early Modern Printing to Post-Modern Indie Publishing</vt:lpstr>
      <vt:lpstr>Fanzine? Zine?</vt:lpstr>
      <vt:lpstr>Background</vt:lpstr>
      <vt:lpstr>Original Concept </vt:lpstr>
      <vt:lpstr>Evolution into DH Sandbox</vt:lpstr>
      <vt:lpstr>Transcription Issues</vt:lpstr>
      <vt:lpstr>eMOP – Intro </vt:lpstr>
      <vt:lpstr>eMOP – The Numbers</vt:lpstr>
      <vt:lpstr>eMOP – The Data</vt:lpstr>
      <vt:lpstr>eMOP – The Problems</vt:lpstr>
      <vt:lpstr>Page Images</vt:lpstr>
      <vt:lpstr>eMOP – Workflow</vt:lpstr>
      <vt:lpstr>eMOP – Pre-processing</vt:lpstr>
      <vt:lpstr>AFP - Results</vt:lpstr>
      <vt:lpstr>eMOP – De-noising</vt:lpstr>
      <vt:lpstr>eMOP – De-noising</vt:lpstr>
      <vt:lpstr>Integrating eMOP</vt:lpstr>
      <vt:lpstr>Possible Applications</vt:lpstr>
      <vt:lpstr>More information: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Early Modern Printing to Post-Modern Indie Publishing</dc:title>
  <dc:creator>Matt Christy</dc:creator>
  <cp:lastModifiedBy>Matt Christy</cp:lastModifiedBy>
  <cp:revision>29</cp:revision>
  <dcterms:created xsi:type="dcterms:W3CDTF">2015-04-01T17:12:02Z</dcterms:created>
  <dcterms:modified xsi:type="dcterms:W3CDTF">2015-04-10T14:06:35Z</dcterms:modified>
</cp:coreProperties>
</file>